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7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1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3"/>
  </p:handoutMasterIdLst>
  <p:sldIdLst>
    <p:sldId id="269" r:id="rId3"/>
    <p:sldId id="258" r:id="rId4"/>
    <p:sldId id="271" r:id="rId5"/>
    <p:sldId id="305" r:id="rId6"/>
    <p:sldId id="306" r:id="rId7"/>
    <p:sldId id="310" r:id="rId9"/>
    <p:sldId id="308" r:id="rId10"/>
    <p:sldId id="313" r:id="rId11"/>
    <p:sldId id="315" r:id="rId12"/>
    <p:sldId id="317" r:id="rId13"/>
    <p:sldId id="279" r:id="rId14"/>
    <p:sldId id="316" r:id="rId15"/>
    <p:sldId id="293" r:id="rId16"/>
    <p:sldId id="303" r:id="rId17"/>
    <p:sldId id="321" r:id="rId18"/>
    <p:sldId id="322" r:id="rId19"/>
    <p:sldId id="318" r:id="rId20"/>
    <p:sldId id="319" r:id="rId21"/>
    <p:sldId id="32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0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50"/>
        <p:guide pos="38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NDP </a:t>
            </a:r>
            <a:r>
              <a:rPr lang="zh-CN" altLang="en-US"/>
              <a:t>的关系：</a:t>
            </a:r>
            <a:r>
              <a:rPr lang="en-US" altLang="zh-CN"/>
              <a:t> </a:t>
            </a:r>
            <a:r>
              <a:rPr lang="zh-CN" altLang="en-US"/>
              <a:t>这是</a:t>
            </a:r>
            <a:r>
              <a:rPr lang="en-US" altLang="zh-CN"/>
              <a:t> NDP </a:t>
            </a:r>
            <a:r>
              <a:rPr lang="zh-CN" altLang="en-US"/>
              <a:t>的核心理论基础。</a:t>
            </a:r>
            <a:r>
              <a:rPr lang="en-US" altLang="zh-CN"/>
              <a:t>NDP </a:t>
            </a:r>
            <a:r>
              <a:rPr lang="zh-CN" altLang="en-US"/>
              <a:t>的改进在于将</a:t>
            </a:r>
            <a:r>
              <a:rPr lang="en-US" altLang="zh-CN"/>
              <a:t> Nerfies </a:t>
            </a:r>
            <a:r>
              <a:rPr lang="zh-CN" altLang="en-US"/>
              <a:t>的单一大网络拆解为金字塔结构，利用分层频率控制实现了更快的收敛和更可控的运动分解。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tags" Target="../tags/tag99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47.png"/><Relationship Id="rId2" Type="http://schemas.openxmlformats.org/officeDocument/2006/relationships/image" Target="../media/image50.sv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svg"/><Relationship Id="rId7" Type="http://schemas.openxmlformats.org/officeDocument/2006/relationships/image" Target="../media/image60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57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5.svg"/><Relationship Id="rId11" Type="http://schemas.openxmlformats.org/officeDocument/2006/relationships/image" Target="../media/image64.png"/><Relationship Id="rId10" Type="http://schemas.openxmlformats.org/officeDocument/2006/relationships/image" Target="../media/image63.svg"/><Relationship Id="rId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71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70.png"/><Relationship Id="rId2" Type="http://schemas.microsoft.com/office/2007/relationships/media" Target="../media/media1.mp4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jpeg"/><Relationship Id="rId1" Type="http://schemas.openxmlformats.org/officeDocument/2006/relationships/tags" Target="../tags/tag10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8.jpeg"/><Relationship Id="rId6" Type="http://schemas.openxmlformats.org/officeDocument/2006/relationships/image" Target="../media/image77.jpeg"/><Relationship Id="rId5" Type="http://schemas.openxmlformats.org/officeDocument/2006/relationships/image" Target="../media/image22.jpe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98.xml"/><Relationship Id="rId35" Type="http://schemas.openxmlformats.org/officeDocument/2006/relationships/tags" Target="../tags/tag97.xml"/><Relationship Id="rId34" Type="http://schemas.openxmlformats.org/officeDocument/2006/relationships/tags" Target="../tags/tag96.xml"/><Relationship Id="rId33" Type="http://schemas.openxmlformats.org/officeDocument/2006/relationships/tags" Target="../tags/tag95.xml"/><Relationship Id="rId32" Type="http://schemas.openxmlformats.org/officeDocument/2006/relationships/tags" Target="../tags/tag94.xml"/><Relationship Id="rId31" Type="http://schemas.openxmlformats.org/officeDocument/2006/relationships/tags" Target="../tags/tag93.xml"/><Relationship Id="rId30" Type="http://schemas.openxmlformats.org/officeDocument/2006/relationships/tags" Target="../tags/tag92.xml"/><Relationship Id="rId3" Type="http://schemas.openxmlformats.org/officeDocument/2006/relationships/tags" Target="../tags/tag65.xml"/><Relationship Id="rId29" Type="http://schemas.openxmlformats.org/officeDocument/2006/relationships/tags" Target="../tags/tag91.xml"/><Relationship Id="rId28" Type="http://schemas.openxmlformats.org/officeDocument/2006/relationships/tags" Target="../tags/tag90.xml"/><Relationship Id="rId27" Type="http://schemas.openxmlformats.org/officeDocument/2006/relationships/tags" Target="../tags/tag89.xml"/><Relationship Id="rId26" Type="http://schemas.openxmlformats.org/officeDocument/2006/relationships/tags" Target="../tags/tag88.xml"/><Relationship Id="rId25" Type="http://schemas.openxmlformats.org/officeDocument/2006/relationships/tags" Target="../tags/tag87.xml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4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1.jpeg"/><Relationship Id="rId15" Type="http://schemas.openxmlformats.org/officeDocument/2006/relationships/image" Target="../media/image30.jpeg"/><Relationship Id="rId14" Type="http://schemas.openxmlformats.org/officeDocument/2006/relationships/image" Target="../media/image29.jpeg"/><Relationship Id="rId13" Type="http://schemas.openxmlformats.org/officeDocument/2006/relationships/image" Target="../media/image28.jpeg"/><Relationship Id="rId12" Type="http://schemas.openxmlformats.org/officeDocument/2006/relationships/image" Target="../media/image27.jpeg"/><Relationship Id="rId11" Type="http://schemas.openxmlformats.org/officeDocument/2006/relationships/image" Target="../media/image26.jpeg"/><Relationship Id="rId10" Type="http://schemas.openxmlformats.org/officeDocument/2006/relationships/image" Target="../media/image25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" y="42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2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5849257" y="4599582"/>
            <a:ext cx="5131629" cy="2258418"/>
            <a:chOff x="0" y="0"/>
            <a:chExt cx="10263258" cy="4516836"/>
          </a:xfrm>
        </p:grpSpPr>
        <p:sp>
          <p:nvSpPr>
            <p:cNvPr id="9" name="Freeform 9"/>
            <p:cNvSpPr/>
            <p:nvPr/>
          </p:nvSpPr>
          <p:spPr>
            <a:xfrm>
              <a:off x="-1016" y="-127"/>
              <a:ext cx="10263251" cy="4517898"/>
            </a:xfrm>
            <a:custGeom>
              <a:avLst/>
              <a:gdLst/>
              <a:ahLst/>
              <a:cxnLst/>
              <a:rect l="l" t="t" r="r" b="b"/>
              <a:pathLst>
                <a:path w="10263251" h="4517898">
                  <a:moveTo>
                    <a:pt x="5131562" y="1143"/>
                  </a:moveTo>
                  <a:cubicBezTo>
                    <a:pt x="4737735" y="0"/>
                    <a:pt x="4359783" y="156591"/>
                    <a:pt x="4082034" y="435864"/>
                  </a:cubicBezTo>
                  <a:lnTo>
                    <a:pt x="0" y="4517898"/>
                  </a:lnTo>
                  <a:lnTo>
                    <a:pt x="1269238" y="4517898"/>
                  </a:lnTo>
                  <a:lnTo>
                    <a:pt x="4717034" y="1070737"/>
                  </a:lnTo>
                  <a:cubicBezTo>
                    <a:pt x="4946015" y="841756"/>
                    <a:pt x="5317236" y="841756"/>
                    <a:pt x="5546217" y="1070737"/>
                  </a:cubicBezTo>
                  <a:lnTo>
                    <a:pt x="8993505" y="4517898"/>
                  </a:lnTo>
                  <a:lnTo>
                    <a:pt x="10263251" y="4517898"/>
                  </a:lnTo>
                  <a:lnTo>
                    <a:pt x="6181090" y="435737"/>
                  </a:lnTo>
                  <a:cubicBezTo>
                    <a:pt x="5903341" y="156591"/>
                    <a:pt x="5525389" y="0"/>
                    <a:pt x="5131562" y="1143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750558" y="3648958"/>
            <a:ext cx="4797042" cy="3209043"/>
            <a:chOff x="0" y="0"/>
            <a:chExt cx="9594084" cy="6418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94088" cy="6418072"/>
            </a:xfrm>
            <a:custGeom>
              <a:avLst/>
              <a:gdLst/>
              <a:ahLst/>
              <a:cxnLst/>
              <a:rect l="l" t="t" r="r" b="b"/>
              <a:pathLst>
                <a:path w="9594088" h="6418072">
                  <a:moveTo>
                    <a:pt x="7234428" y="0"/>
                  </a:moveTo>
                  <a:cubicBezTo>
                    <a:pt x="7738491" y="0"/>
                    <a:pt x="8242554" y="191897"/>
                    <a:pt x="8626222" y="575564"/>
                  </a:cubicBezTo>
                  <a:lnTo>
                    <a:pt x="9594088" y="1543558"/>
                  </a:lnTo>
                  <a:lnTo>
                    <a:pt x="9594088" y="2813050"/>
                  </a:lnTo>
                  <a:lnTo>
                    <a:pt x="7991348" y="1210437"/>
                  </a:lnTo>
                  <a:cubicBezTo>
                    <a:pt x="7573010" y="792988"/>
                    <a:pt x="6895592" y="792988"/>
                    <a:pt x="6477254" y="1210437"/>
                  </a:cubicBezTo>
                  <a:lnTo>
                    <a:pt x="1269619" y="6418072"/>
                  </a:lnTo>
                  <a:lnTo>
                    <a:pt x="0" y="6418072"/>
                  </a:lnTo>
                  <a:lnTo>
                    <a:pt x="5843016" y="575564"/>
                  </a:lnTo>
                  <a:cubicBezTo>
                    <a:pt x="6226429" y="191897"/>
                    <a:pt x="6730365" y="0"/>
                    <a:pt x="7234428" y="0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2700000">
            <a:off x="767298" y="652186"/>
            <a:ext cx="439698" cy="439698"/>
            <a:chOff x="0" y="0"/>
            <a:chExt cx="879396" cy="8793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 rot="0">
            <a:off x="1424940" y="619760"/>
            <a:ext cx="2200275" cy="525780"/>
            <a:chOff x="0" y="0"/>
            <a:chExt cx="4400550" cy="10515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00550" cy="1051560"/>
            </a:xfrm>
            <a:custGeom>
              <a:avLst/>
              <a:gdLst/>
              <a:ahLst/>
              <a:cxnLst/>
              <a:rect l="l" t="t" r="r" b="b"/>
              <a:pathLst>
                <a:path w="4400550" h="1051560">
                  <a:moveTo>
                    <a:pt x="0" y="0"/>
                  </a:moveTo>
                  <a:lnTo>
                    <a:pt x="4400550" y="0"/>
                  </a:lnTo>
                  <a:lnTo>
                    <a:pt x="4400550" y="1051560"/>
                  </a:lnTo>
                  <a:lnTo>
                    <a:pt x="0" y="105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" r="-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675852" y="1651000"/>
            <a:ext cx="10421409" cy="898525"/>
            <a:chOff x="-201507" y="-179070"/>
            <a:chExt cx="20842818" cy="1797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41311" cy="1617980"/>
            </a:xfrm>
            <a:custGeom>
              <a:avLst/>
              <a:gdLst/>
              <a:ahLst/>
              <a:cxnLst/>
              <a:rect l="l" t="t" r="r" b="b"/>
              <a:pathLst>
                <a:path w="20641311" h="1617980">
                  <a:moveTo>
                    <a:pt x="0" y="0"/>
                  </a:moveTo>
                  <a:lnTo>
                    <a:pt x="20641311" y="0"/>
                  </a:lnTo>
                  <a:lnTo>
                    <a:pt x="20641311" y="1617980"/>
                  </a:lnTo>
                  <a:lnTo>
                    <a:pt x="0" y="1617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-201507" y="-179070"/>
              <a:ext cx="20441920" cy="15989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lang="en-US" altLang="zh-CN" sz="2935" b="1">
                  <a:solidFill>
                    <a:srgbClr val="DCB860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Non-rigid Point Cloud Registration with</a:t>
              </a:r>
              <a:endParaRPr lang="en-US" altLang="zh-CN" sz="2935" b="1">
                <a:solidFill>
                  <a:srgbClr val="DCB86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935" b="1">
                  <a:solidFill>
                    <a:srgbClr val="DCB860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Neural Deformation Pyramid</a:t>
              </a:r>
              <a:endParaRPr lang="en-US" altLang="zh-CN" sz="2935" b="1">
                <a:solidFill>
                  <a:srgbClr val="DCB86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708025" y="4511675"/>
            <a:ext cx="2917190" cy="340360"/>
            <a:chOff x="5791601" y="1256876"/>
            <a:chExt cx="3883321" cy="680720"/>
          </a:xfrm>
        </p:grpSpPr>
        <p:sp>
          <p:nvSpPr>
            <p:cNvPr id="27" name="Freeform 27"/>
            <p:cNvSpPr/>
            <p:nvPr/>
          </p:nvSpPr>
          <p:spPr>
            <a:xfrm>
              <a:off x="6074347" y="1294976"/>
              <a:ext cx="3417560" cy="642620"/>
            </a:xfrm>
            <a:custGeom>
              <a:avLst/>
              <a:gdLst/>
              <a:ahLst/>
              <a:cxnLst/>
              <a:rect l="l" t="t" r="r" b="b"/>
              <a:pathLst>
                <a:path w="9491980" h="642620">
                  <a:moveTo>
                    <a:pt x="0" y="107061"/>
                  </a:moveTo>
                  <a:cubicBezTo>
                    <a:pt x="0" y="48006"/>
                    <a:pt x="48006" y="0"/>
                    <a:pt x="107061" y="0"/>
                  </a:cubicBezTo>
                  <a:lnTo>
                    <a:pt x="9384919" y="0"/>
                  </a:lnTo>
                  <a:cubicBezTo>
                    <a:pt x="9444100" y="0"/>
                    <a:pt x="9491980" y="48006"/>
                    <a:pt x="9491980" y="107061"/>
                  </a:cubicBezTo>
                  <a:lnTo>
                    <a:pt x="9491980" y="535559"/>
                  </a:lnTo>
                  <a:cubicBezTo>
                    <a:pt x="9491980" y="594741"/>
                    <a:pt x="9443974" y="642620"/>
                    <a:pt x="9384919" y="642620"/>
                  </a:cubicBezTo>
                  <a:lnTo>
                    <a:pt x="107061" y="642620"/>
                  </a:lnTo>
                  <a:cubicBezTo>
                    <a:pt x="48006" y="642620"/>
                    <a:pt x="0" y="594614"/>
                    <a:pt x="0" y="535559"/>
                  </a:cubicBezTo>
                  <a:close/>
                </a:path>
              </a:pathLst>
            </a:custGeom>
            <a:solidFill>
              <a:srgbClr val="FFF2C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5791601" y="1256876"/>
              <a:ext cx="3883321" cy="62357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600">
                  <a:solidFill>
                    <a:srgbClr val="3B383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mo" panose="020B0604020202020204"/>
                </a:rPr>
                <a:t>会议： </a:t>
              </a:r>
              <a:r>
                <a:rPr lang="en-US" altLang="zh-CN" sz="1600">
                  <a:solidFill>
                    <a:srgbClr val="3B383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mo" panose="020B0604020202020204"/>
                </a:rPr>
                <a:t>NeurIPS 2022</a:t>
              </a:r>
              <a:endParaRPr lang="en-US" altLang="zh-CN" sz="1600">
                <a:solidFill>
                  <a:srgbClr val="3B383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endParaRPr>
            </a:p>
          </p:txBody>
        </p:sp>
      </p:grpSp>
      <p:sp>
        <p:nvSpPr>
          <p:cNvPr id="3" name="TextBox 14"/>
          <p:cNvSpPr txBox="1"/>
          <p:nvPr/>
        </p:nvSpPr>
        <p:spPr>
          <a:xfrm>
            <a:off x="585470" y="2864485"/>
            <a:ext cx="913257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基于神经形</a:t>
            </a:r>
            <a:r>
              <a:rPr lang="zh-CN" altLang="en-US" sz="4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变</a:t>
            </a:r>
            <a:r>
              <a:rPr lang="zh-CN" altLang="en-US" sz="4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金字塔的</a:t>
            </a:r>
            <a:r>
              <a:rPr lang="zh-CN" altLang="en-US" sz="4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非刚性点云配准</a:t>
            </a:r>
            <a:endParaRPr lang="zh-CN" altLang="en-US" sz="4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5" name="Group 26"/>
          <p:cNvGrpSpPr/>
          <p:nvPr/>
        </p:nvGrpSpPr>
        <p:grpSpPr>
          <a:xfrm rot="0">
            <a:off x="695325" y="5234940"/>
            <a:ext cx="2917190" cy="330835"/>
            <a:chOff x="5791601" y="1275926"/>
            <a:chExt cx="3883321" cy="661670"/>
          </a:xfrm>
        </p:grpSpPr>
        <p:sp>
          <p:nvSpPr>
            <p:cNvPr id="6" name="Freeform 27"/>
            <p:cNvSpPr/>
            <p:nvPr/>
          </p:nvSpPr>
          <p:spPr>
            <a:xfrm>
              <a:off x="6074347" y="1294976"/>
              <a:ext cx="3417560" cy="642620"/>
            </a:xfrm>
            <a:custGeom>
              <a:avLst/>
              <a:gdLst/>
              <a:ahLst/>
              <a:cxnLst/>
              <a:rect l="l" t="t" r="r" b="b"/>
              <a:pathLst>
                <a:path w="9491980" h="642620">
                  <a:moveTo>
                    <a:pt x="0" y="107061"/>
                  </a:moveTo>
                  <a:cubicBezTo>
                    <a:pt x="0" y="48006"/>
                    <a:pt x="48006" y="0"/>
                    <a:pt x="107061" y="0"/>
                  </a:cubicBezTo>
                  <a:lnTo>
                    <a:pt x="9384919" y="0"/>
                  </a:lnTo>
                  <a:cubicBezTo>
                    <a:pt x="9444100" y="0"/>
                    <a:pt x="9491980" y="48006"/>
                    <a:pt x="9491980" y="107061"/>
                  </a:cubicBezTo>
                  <a:lnTo>
                    <a:pt x="9491980" y="535559"/>
                  </a:lnTo>
                  <a:cubicBezTo>
                    <a:pt x="9491980" y="594741"/>
                    <a:pt x="9443974" y="642620"/>
                    <a:pt x="9384919" y="642620"/>
                  </a:cubicBezTo>
                  <a:lnTo>
                    <a:pt x="107061" y="642620"/>
                  </a:lnTo>
                  <a:cubicBezTo>
                    <a:pt x="48006" y="642620"/>
                    <a:pt x="0" y="594614"/>
                    <a:pt x="0" y="535559"/>
                  </a:cubicBezTo>
                  <a:close/>
                </a:path>
              </a:pathLst>
            </a:custGeom>
            <a:solidFill>
              <a:srgbClr val="FFF2CC"/>
            </a:solidFill>
          </p:spPr>
        </p:sp>
        <p:sp>
          <p:nvSpPr>
            <p:cNvPr id="7" name="TextBox 28"/>
            <p:cNvSpPr txBox="1"/>
            <p:nvPr/>
          </p:nvSpPr>
          <p:spPr>
            <a:xfrm>
              <a:off x="5791601" y="1275926"/>
              <a:ext cx="3883321" cy="623570"/>
            </a:xfrm>
            <a:prstGeom prst="rect">
              <a:avLst/>
            </a:prstGeom>
          </p:spPr>
          <p:txBody>
            <a:bodyPr lIns="33866" tIns="33866" rIns="33866" bIns="33866" rtlCol="0" anchor="ctr"/>
            <a:p>
              <a:pPr algn="ctr">
                <a:lnSpc>
                  <a:spcPts val="2270"/>
                </a:lnSpc>
              </a:pPr>
              <a:r>
                <a:rPr lang="zh-CN" altLang="en-US" sz="1600">
                  <a:solidFill>
                    <a:srgbClr val="3B383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mo" panose="020B0604020202020204"/>
                </a:rPr>
                <a:t>汇报人</a:t>
              </a:r>
              <a:r>
                <a:rPr lang="en-US" sz="1600">
                  <a:solidFill>
                    <a:srgbClr val="3B383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mo" panose="020B0604020202020204"/>
                </a:rPr>
                <a:t>： </a:t>
              </a:r>
              <a:r>
                <a:rPr lang="zh-CN" altLang="en-US" sz="1600">
                  <a:solidFill>
                    <a:srgbClr val="3B383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mo" panose="020B0604020202020204"/>
                </a:rPr>
                <a:t>彭思敏</a:t>
              </a:r>
              <a:endParaRPr lang="zh-CN" altLang="en-US" sz="1600">
                <a:solidFill>
                  <a:srgbClr val="3B383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进阶模块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70441" y="3393916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mbria" panose="02040503050406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5310" y="1043940"/>
            <a:ext cx="8645525" cy="5584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/>
              <a:t>进阶模块：</a:t>
            </a:r>
            <a:r>
              <a:rPr lang="en-US" altLang="zh-CN" sz="1400" b="1"/>
              <a:t>LNDP </a:t>
            </a:r>
            <a:r>
              <a:rPr lang="zh-CN" altLang="en-US" sz="1400" b="1"/>
              <a:t>与全局特征引导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en-US" altLang="zh-CN" sz="1400"/>
              <a:t>NDP</a:t>
            </a:r>
            <a:r>
              <a:rPr lang="zh-CN" altLang="en-US" sz="1400"/>
              <a:t>：纯靠几何距离优化，类似于</a:t>
            </a:r>
            <a:r>
              <a:rPr lang="en-US" altLang="zh-CN" sz="1400"/>
              <a:t> ICP</a:t>
            </a:r>
            <a:r>
              <a:rPr lang="zh-CN" altLang="en-US" sz="1400"/>
              <a:t>，在初值较差时易陷入局部最优。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en-US" altLang="zh-CN" sz="1400"/>
              <a:t>LNDP</a:t>
            </a:r>
            <a:r>
              <a:rPr lang="zh-CN" altLang="en-US" sz="1400"/>
              <a:t>：引入显式对应关系引导优化，解决大变形问题。</a:t>
            </a:r>
            <a:endParaRPr lang="zh-CN" altLang="en-US" sz="1400"/>
          </a:p>
          <a:p>
            <a:pPr>
              <a:lnSpc>
                <a:spcPct val="150000"/>
              </a:lnSpc>
            </a:pP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zh-CN" sz="1400" b="1"/>
              <a:t>1.</a:t>
            </a:r>
            <a:r>
              <a:rPr lang="zh-CN" altLang="en-US" sz="1400" b="1"/>
              <a:t>核心组件</a:t>
            </a:r>
            <a:r>
              <a:rPr lang="en-US" altLang="zh-CN" sz="1400" b="1"/>
              <a:t> 1</a:t>
            </a:r>
            <a:r>
              <a:rPr lang="zh-CN" altLang="en-US" sz="1400" b="1"/>
              <a:t>：</a:t>
            </a:r>
            <a:r>
              <a:rPr lang="en-US" altLang="zh-CN" sz="1400" b="1"/>
              <a:t>Lepard</a:t>
            </a:r>
            <a:r>
              <a:rPr lang="zh-CN" altLang="en-US" sz="1400" b="1"/>
              <a:t>上下文特征匹配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算法原理：基于</a:t>
            </a:r>
            <a:r>
              <a:rPr lang="en-US" altLang="zh-CN" sz="1400"/>
              <a:t> Transformer </a:t>
            </a:r>
            <a:r>
              <a:rPr lang="zh-CN" altLang="en-US" sz="1400"/>
              <a:t>的点云匹配网络。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特征融合：同时利用几何特征与位置编码。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语义匹配能力：即使源点云与目标点云空间距离巨大，只要两点周围的几何结构上下文相似，算法就能在特征空间将其识别为同一部位，建立正确的初始连接</a:t>
            </a:r>
            <a:r>
              <a:rPr lang="en-US" altLang="zh-CN" sz="1400"/>
              <a:t> </a:t>
            </a:r>
            <a:r>
              <a:rPr lang="zh-CN" altLang="en-US" sz="1400"/>
              <a:t>。</a:t>
            </a:r>
            <a:endParaRPr lang="zh-CN" altLang="en-US" sz="1400"/>
          </a:p>
          <a:p>
            <a:pPr>
              <a:lnSpc>
                <a:spcPct val="150000"/>
              </a:lnSpc>
            </a:pP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zh-CN" sz="1400" b="1"/>
              <a:t>2.</a:t>
            </a:r>
            <a:r>
              <a:rPr lang="zh-CN" altLang="en-US" sz="1400" b="1"/>
              <a:t>核心组件</a:t>
            </a:r>
            <a:r>
              <a:rPr lang="en-US" altLang="zh-CN" sz="1400" b="1"/>
              <a:t> 2</a:t>
            </a:r>
            <a:r>
              <a:rPr lang="zh-CN" altLang="en-US" sz="1400" b="1"/>
              <a:t>：</a:t>
            </a:r>
            <a:r>
              <a:rPr lang="en-US" altLang="zh-CN" sz="1400" b="1"/>
              <a:t>Transformer </a:t>
            </a:r>
            <a:r>
              <a:rPr lang="zh-CN" altLang="en-US" sz="1400" b="1"/>
              <a:t>离群点剔除</a:t>
            </a:r>
            <a:r>
              <a:rPr lang="en-US" altLang="zh-CN" sz="1400" b="1"/>
              <a:t> (Outlier Rejection)</a:t>
            </a:r>
            <a:endParaRPr lang="en-US" altLang="zh-CN" sz="1400" b="1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问题：</a:t>
            </a:r>
            <a:r>
              <a:rPr lang="en-US" altLang="zh-CN" sz="1400"/>
              <a:t>Lepard </a:t>
            </a:r>
            <a:r>
              <a:rPr lang="zh-CN" altLang="en-US" sz="1400"/>
              <a:t>的原始匹配存在误匹配。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解决方案：设计专门的</a:t>
            </a:r>
            <a:r>
              <a:rPr lang="en-US" altLang="zh-CN" sz="1400"/>
              <a:t> Transformer </a:t>
            </a:r>
            <a:r>
              <a:rPr lang="zh-CN" altLang="en-US" sz="1400"/>
              <a:t>模块进行清洗。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空间一致性</a:t>
            </a:r>
            <a:r>
              <a:rPr lang="en-US" altLang="zh-CN" sz="1400"/>
              <a:t> (Spatial Consistency)</a:t>
            </a:r>
            <a:r>
              <a:rPr lang="zh-CN" altLang="en-US" sz="1400"/>
              <a:t>：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○</a:t>
            </a:r>
            <a:r>
              <a:rPr lang="zh-CN" altLang="en-US" sz="1400"/>
              <a:t>利用</a:t>
            </a:r>
            <a:r>
              <a:rPr lang="en-US" altLang="zh-CN" sz="1400"/>
              <a:t> Self-Attention </a:t>
            </a:r>
            <a:r>
              <a:rPr lang="zh-CN" altLang="en-US" sz="1400"/>
              <a:t>机制捕捉整体运动规律。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○</a:t>
            </a:r>
            <a:r>
              <a:rPr lang="zh-CN" altLang="en-US" sz="1400"/>
              <a:t>机制：如果</a:t>
            </a:r>
            <a:r>
              <a:rPr lang="en-US" altLang="zh-CN" sz="1400"/>
              <a:t> 99% </a:t>
            </a:r>
            <a:r>
              <a:rPr lang="zh-CN" altLang="en-US" sz="1400"/>
              <a:t>的匹配指示向左，而</a:t>
            </a:r>
            <a:r>
              <a:rPr lang="en-US" altLang="zh-CN" sz="1400"/>
              <a:t> 1% </a:t>
            </a:r>
            <a:r>
              <a:rPr lang="zh-CN" altLang="en-US" sz="1400"/>
              <a:t>指示向右，</a:t>
            </a:r>
            <a:r>
              <a:rPr lang="en-US" altLang="zh-CN" sz="1400"/>
              <a:t>Attention </a:t>
            </a:r>
            <a:r>
              <a:rPr lang="zh-CN" altLang="en-US" sz="1400"/>
              <a:t>机制会自动降低异常点的权重。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●</a:t>
            </a:r>
            <a:r>
              <a:rPr lang="zh-CN" altLang="en-US" sz="1400"/>
              <a:t>结果：确保输入</a:t>
            </a:r>
            <a:r>
              <a:rPr lang="en-US" altLang="zh-CN" sz="1400"/>
              <a:t> NDP </a:t>
            </a:r>
            <a:r>
              <a:rPr lang="zh-CN" altLang="en-US" sz="1400"/>
              <a:t>损失函数的引导信号是纯净且符合物理规律的。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2610" y="3942715"/>
            <a:ext cx="6196965" cy="173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90" y="1876425"/>
            <a:ext cx="6634480" cy="13703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2"/>
          <p:cNvGrpSpPr/>
          <p:nvPr/>
        </p:nvGrpSpPr>
        <p:grpSpPr>
          <a:xfrm rot="0">
            <a:off x="6192520" y="5801995"/>
            <a:ext cx="5690870" cy="819150"/>
            <a:chOff x="0" y="0"/>
            <a:chExt cx="4104481" cy="700854"/>
          </a:xfrm>
        </p:grpSpPr>
        <p:sp>
          <p:nvSpPr>
            <p:cNvPr id="70" name="Freeform 13"/>
            <p:cNvSpPr/>
            <p:nvPr/>
          </p:nvSpPr>
          <p:spPr>
            <a:xfrm>
              <a:off x="0" y="0"/>
              <a:ext cx="4104480" cy="700854"/>
            </a:xfrm>
            <a:custGeom>
              <a:avLst/>
              <a:gdLst/>
              <a:ahLst/>
              <a:cxnLst/>
              <a:rect l="l" t="t" r="r" b="b"/>
              <a:pathLst>
                <a:path w="4104480" h="700854">
                  <a:moveTo>
                    <a:pt x="0" y="0"/>
                  </a:moveTo>
                  <a:lnTo>
                    <a:pt x="4104480" y="0"/>
                  </a:lnTo>
                  <a:lnTo>
                    <a:pt x="4104480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EEF2F5"/>
            </a:solidFill>
            <a:ln w="38100" cap="sq">
              <a:solidFill>
                <a:srgbClr val="6083BA"/>
              </a:solidFill>
              <a:prstDash val="solid"/>
              <a:miter/>
            </a:ln>
          </p:spPr>
        </p:sp>
        <p:sp>
          <p:nvSpPr>
            <p:cNvPr id="71" name="TextBox 14"/>
            <p:cNvSpPr txBox="1"/>
            <p:nvPr/>
          </p:nvSpPr>
          <p:spPr>
            <a:xfrm>
              <a:off x="0" y="-57150"/>
              <a:ext cx="4104481" cy="75800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5" name="Freeform 22"/>
          <p:cNvSpPr/>
          <p:nvPr/>
        </p:nvSpPr>
        <p:spPr>
          <a:xfrm>
            <a:off x="800100" y="3091180"/>
            <a:ext cx="4680585" cy="2710180"/>
          </a:xfrm>
          <a:custGeom>
            <a:avLst/>
            <a:gdLst/>
            <a:ahLst/>
            <a:cxnLst/>
            <a:rect l="l" t="t" r="r" b="b"/>
            <a:pathLst>
              <a:path w="7151701" h="4970432">
                <a:moveTo>
                  <a:pt x="0" y="0"/>
                </a:moveTo>
                <a:lnTo>
                  <a:pt x="7151701" y="0"/>
                </a:lnTo>
                <a:lnTo>
                  <a:pt x="7151701" y="4970432"/>
                </a:lnTo>
                <a:lnTo>
                  <a:pt x="0" y="49704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1" name="Group 12"/>
          <p:cNvGrpSpPr/>
          <p:nvPr/>
        </p:nvGrpSpPr>
        <p:grpSpPr>
          <a:xfrm rot="0">
            <a:off x="298450" y="5803265"/>
            <a:ext cx="5728970" cy="817245"/>
            <a:chOff x="0" y="0"/>
            <a:chExt cx="4104481" cy="700854"/>
          </a:xfrm>
        </p:grpSpPr>
        <p:sp>
          <p:nvSpPr>
            <p:cNvPr id="62" name="Freeform 13"/>
            <p:cNvSpPr/>
            <p:nvPr/>
          </p:nvSpPr>
          <p:spPr>
            <a:xfrm>
              <a:off x="0" y="0"/>
              <a:ext cx="4104480" cy="700854"/>
            </a:xfrm>
            <a:custGeom>
              <a:avLst/>
              <a:gdLst/>
              <a:ahLst/>
              <a:cxnLst/>
              <a:rect l="l" t="t" r="r" b="b"/>
              <a:pathLst>
                <a:path w="4104480" h="700854">
                  <a:moveTo>
                    <a:pt x="0" y="0"/>
                  </a:moveTo>
                  <a:lnTo>
                    <a:pt x="4104480" y="0"/>
                  </a:lnTo>
                  <a:lnTo>
                    <a:pt x="4104480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EEF2F5"/>
            </a:solidFill>
            <a:ln w="38100" cap="sq">
              <a:solidFill>
                <a:srgbClr val="6083BA"/>
              </a:solidFill>
              <a:prstDash val="solid"/>
              <a:miter/>
            </a:ln>
          </p:spPr>
        </p:sp>
        <p:sp>
          <p:nvSpPr>
            <p:cNvPr id="63" name="TextBox 14"/>
            <p:cNvSpPr txBox="1"/>
            <p:nvPr/>
          </p:nvSpPr>
          <p:spPr>
            <a:xfrm>
              <a:off x="0" y="-57150"/>
              <a:ext cx="4104481" cy="75800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177799" y="363719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60726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60726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467163" y="399305"/>
            <a:ext cx="334718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实验验证与分析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9" name="Group 16"/>
          <p:cNvGrpSpPr/>
          <p:nvPr/>
        </p:nvGrpSpPr>
        <p:grpSpPr>
          <a:xfrm rot="0">
            <a:off x="400050" y="1530350"/>
            <a:ext cx="6083935" cy="1311275"/>
            <a:chOff x="0" y="0"/>
            <a:chExt cx="2152937" cy="345301"/>
          </a:xfrm>
        </p:grpSpPr>
        <p:sp>
          <p:nvSpPr>
            <p:cNvPr id="30" name="Freeform 17"/>
            <p:cNvSpPr/>
            <p:nvPr/>
          </p:nvSpPr>
          <p:spPr>
            <a:xfrm>
              <a:off x="0" y="0"/>
              <a:ext cx="2152937" cy="345301"/>
            </a:xfrm>
            <a:custGeom>
              <a:avLst/>
              <a:gdLst/>
              <a:ahLst/>
              <a:cxnLst/>
              <a:rect l="l" t="t" r="r" b="b"/>
              <a:pathLst>
                <a:path w="2152937" h="345301">
                  <a:moveTo>
                    <a:pt x="0" y="0"/>
                  </a:moveTo>
                  <a:lnTo>
                    <a:pt x="2152937" y="0"/>
                  </a:lnTo>
                  <a:lnTo>
                    <a:pt x="2152937" y="345301"/>
                  </a:lnTo>
                  <a:lnTo>
                    <a:pt x="0" y="345301"/>
                  </a:lnTo>
                  <a:close/>
                </a:path>
              </a:pathLst>
            </a:custGeom>
            <a:solidFill>
              <a:srgbClr val="003070"/>
            </a:solidFill>
          </p:spPr>
        </p:sp>
        <p:sp>
          <p:nvSpPr>
            <p:cNvPr id="31" name="TextBox 18"/>
            <p:cNvSpPr txBox="1"/>
            <p:nvPr/>
          </p:nvSpPr>
          <p:spPr>
            <a:xfrm>
              <a:off x="0" y="-47625"/>
              <a:ext cx="2152937" cy="39292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2" name="Group 19"/>
          <p:cNvGrpSpPr/>
          <p:nvPr/>
        </p:nvGrpSpPr>
        <p:grpSpPr>
          <a:xfrm rot="0">
            <a:off x="6483985" y="1529080"/>
            <a:ext cx="5446395" cy="1311275"/>
            <a:chOff x="0" y="0"/>
            <a:chExt cx="1924910" cy="345335"/>
          </a:xfrm>
        </p:grpSpPr>
        <p:sp>
          <p:nvSpPr>
            <p:cNvPr id="33" name="Freeform 20"/>
            <p:cNvSpPr/>
            <p:nvPr/>
          </p:nvSpPr>
          <p:spPr>
            <a:xfrm>
              <a:off x="0" y="0"/>
              <a:ext cx="1924910" cy="345335"/>
            </a:xfrm>
            <a:custGeom>
              <a:avLst/>
              <a:gdLst/>
              <a:ahLst/>
              <a:cxnLst/>
              <a:rect l="l" t="t" r="r" b="b"/>
              <a:pathLst>
                <a:path w="1924910" h="345335">
                  <a:moveTo>
                    <a:pt x="0" y="0"/>
                  </a:moveTo>
                  <a:lnTo>
                    <a:pt x="1924910" y="0"/>
                  </a:lnTo>
                  <a:lnTo>
                    <a:pt x="1924910" y="345335"/>
                  </a:lnTo>
                  <a:lnTo>
                    <a:pt x="0" y="345335"/>
                  </a:lnTo>
                  <a:close/>
                </a:path>
              </a:pathLst>
            </a:custGeom>
            <a:solidFill>
              <a:srgbClr val="6083BA"/>
            </a:solidFill>
          </p:spPr>
        </p:sp>
        <p:sp>
          <p:nvSpPr>
            <p:cNvPr id="34" name="TextBox 21"/>
            <p:cNvSpPr txBox="1"/>
            <p:nvPr/>
          </p:nvSpPr>
          <p:spPr>
            <a:xfrm>
              <a:off x="0" y="-47625"/>
              <a:ext cx="1924910" cy="3929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6" name="Group 23"/>
          <p:cNvGrpSpPr/>
          <p:nvPr/>
        </p:nvGrpSpPr>
        <p:grpSpPr>
          <a:xfrm rot="0">
            <a:off x="959485" y="4624070"/>
            <a:ext cx="4740910" cy="162560"/>
            <a:chOff x="0" y="0"/>
            <a:chExt cx="1801771" cy="80458"/>
          </a:xfrm>
        </p:grpSpPr>
        <p:sp>
          <p:nvSpPr>
            <p:cNvPr id="37" name="Freeform 24"/>
            <p:cNvSpPr/>
            <p:nvPr/>
          </p:nvSpPr>
          <p:spPr>
            <a:xfrm>
              <a:off x="0" y="0"/>
              <a:ext cx="1801771" cy="80458"/>
            </a:xfrm>
            <a:custGeom>
              <a:avLst/>
              <a:gdLst/>
              <a:ahLst/>
              <a:cxnLst/>
              <a:rect l="l" t="t" r="r" b="b"/>
              <a:pathLst>
                <a:path w="1801771" h="80458">
                  <a:moveTo>
                    <a:pt x="0" y="0"/>
                  </a:moveTo>
                  <a:lnTo>
                    <a:pt x="1801771" y="0"/>
                  </a:lnTo>
                  <a:lnTo>
                    <a:pt x="1801771" y="80458"/>
                  </a:lnTo>
                  <a:lnTo>
                    <a:pt x="0" y="80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40" name="TextBox 25"/>
            <p:cNvSpPr txBox="1"/>
            <p:nvPr/>
          </p:nvSpPr>
          <p:spPr>
            <a:xfrm>
              <a:off x="0" y="-47625"/>
              <a:ext cx="1801771" cy="12808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6" name="TextBox 36"/>
          <p:cNvSpPr txBox="1"/>
          <p:nvPr/>
        </p:nvSpPr>
        <p:spPr>
          <a:xfrm>
            <a:off x="422043" y="1134342"/>
            <a:ext cx="2308823" cy="38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945"/>
              </a:lnSpc>
            </a:pPr>
            <a:r>
              <a:rPr lang="en-US" sz="2300" b="1" spc="345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①数据集介绍</a:t>
            </a:r>
            <a:endParaRPr lang="en-US" sz="2300" b="1" spc="345">
              <a:solidFill>
                <a:srgbClr val="000000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47" name="TextBox 37"/>
          <p:cNvSpPr txBox="1"/>
          <p:nvPr/>
        </p:nvSpPr>
        <p:spPr>
          <a:xfrm>
            <a:off x="298450" y="1486535"/>
            <a:ext cx="6352540" cy="161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4DMatch/4DLoMatch：含动态形状序列的非刚性配准基准，4DMatch 重叠率 45%-92%，4DLoMatch 15%-45%，过滤后保留非刚性主导样本；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DeepDeform：真实世界动态物体（人、动物等）的 RGB-D 扫描数据；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KITTI Scene Flow：自动驾驶场景的 LiDAR 扫描，含车辆、行人等动态目标。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algn="l">
              <a:lnSpc>
                <a:spcPts val="2520"/>
              </a:lnSpc>
            </a:pP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</p:txBody>
      </p:sp>
      <p:sp>
        <p:nvSpPr>
          <p:cNvPr id="48" name="TextBox 38"/>
          <p:cNvSpPr txBox="1"/>
          <p:nvPr/>
        </p:nvSpPr>
        <p:spPr>
          <a:xfrm>
            <a:off x="6383655" y="1511300"/>
            <a:ext cx="5460365" cy="13290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67030" lvl="1" indent="-183515" algn="l">
              <a:lnSpc>
                <a:spcPts val="23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EPE（端点误差）：所有点的平均配准误差（越低越好）；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marL="367030" lvl="1" indent="-183515" algn="l">
              <a:lnSpc>
                <a:spcPts val="23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AccS（严格精度）：相对误差 &lt; 2.5% 或 &lt; 2.5cm 的点占比（越高越好）；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marL="367030" lvl="1" indent="-183515" algn="l">
              <a:lnSpc>
                <a:spcPts val="23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AccR（宽松精度）：相对误差 &lt; 5% 或 &lt; 5cm 的点占比（越高越好）；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marL="367030" lvl="1" indent="-183515" algn="l">
              <a:lnSpc>
                <a:spcPts val="23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2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WenQuanYi" panose="020B0606030804020204" charset="-122"/>
              </a:rPr>
              <a:t>Outlier（离群率）：相对误差 &gt; 30% 的点占比（越低越好）。</a:t>
            </a: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  <a:p>
            <a:pPr algn="l">
              <a:lnSpc>
                <a:spcPts val="23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WenQuanYi" panose="020B0606030804020204" charset="-122"/>
            </a:endParaRPr>
          </a:p>
        </p:txBody>
      </p:sp>
      <p:sp>
        <p:nvSpPr>
          <p:cNvPr id="50" name="TextBox 41"/>
          <p:cNvSpPr txBox="1"/>
          <p:nvPr/>
        </p:nvSpPr>
        <p:spPr>
          <a:xfrm>
            <a:off x="6483716" y="1119737"/>
            <a:ext cx="2308823" cy="3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945"/>
              </a:lnSpc>
            </a:pPr>
            <a:r>
              <a:rPr lang="en-US" sz="2300" b="1" spc="345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②</a:t>
            </a:r>
            <a:r>
              <a:rPr lang="en-US" sz="2300" b="1" spc="345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评估指标</a:t>
            </a:r>
            <a:endParaRPr lang="en-US" sz="2300" b="1" spc="345">
              <a:solidFill>
                <a:srgbClr val="000000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51" name="TextBox 42"/>
          <p:cNvSpPr txBox="1"/>
          <p:nvPr/>
        </p:nvSpPr>
        <p:spPr>
          <a:xfrm>
            <a:off x="7937500" y="2943860"/>
            <a:ext cx="235204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304370"/>
                </a:solidFill>
                <a:latin typeface="微软雅黑" panose="020B0503020204020204" charset="-122"/>
                <a:ea typeface="微软雅黑" panose="020B0503020204020204" charset="-122"/>
                <a:cs typeface="WenQuanYi" panose="020B0606030804020204" charset="-122"/>
                <a:sym typeface="WenQuanYi" panose="020B0606030804020204" charset="-122"/>
              </a:rPr>
              <a:t>定性配准结果对比</a:t>
            </a:r>
            <a:endParaRPr lang="en-US" sz="1400">
              <a:solidFill>
                <a:srgbClr val="304370"/>
              </a:solidFill>
              <a:latin typeface="微软雅黑" panose="020B0503020204020204" charset="-122"/>
              <a:ea typeface="微软雅黑" panose="020B0503020204020204" charset="-122"/>
              <a:cs typeface="WenQuanYi" panose="020B0606030804020204" charset="-122"/>
              <a:sym typeface="WenQuanYi" panose="020B0606030804020204" charset="-122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231255" y="5965190"/>
            <a:ext cx="5541645" cy="368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2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en-US" sz="12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NDP</a:t>
            </a:r>
            <a:r>
              <a:rPr lang="zh-CN" altLang="en-US" sz="12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和</a:t>
            </a:r>
            <a:r>
              <a:rPr lang="en-US" sz="12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LNDP 配准后的点云与目标（粉色）几何一致性更高，无明显扭曲；其他方法（如 Synorim-pw）易出现局部几何失真。</a:t>
            </a:r>
            <a:endParaRPr lang="en-US" sz="12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53" name="TextBox 44"/>
          <p:cNvSpPr txBox="1"/>
          <p:nvPr/>
        </p:nvSpPr>
        <p:spPr>
          <a:xfrm>
            <a:off x="544830" y="5856605"/>
            <a:ext cx="5260975" cy="11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WenQuanYi" panose="020B0606030804020204" charset="-122"/>
              </a:rPr>
              <a:t>结果：无监督设置：NDP 的 4DMatch EPE为0.195，达到最低，AccS、AccR最高，离群率最低，速度（2.31s）；</a:t>
            </a:r>
            <a:endParaRPr lang="en-US" sz="12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WenQuanYi" panose="020B0606030804020204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WenQuanYi" panose="020B0606030804020204" charset="-122"/>
              </a:rPr>
              <a:t>监督设置：LNDP 的 4DMatch EPE、AccS、AccR和4DLoMatch 的 AccS、AccR，均优于其他方法 。</a:t>
            </a:r>
            <a:endParaRPr lang="zh-CN" altLang="en-US" sz="1400">
              <a:solidFill>
                <a:srgbClr val="000000"/>
              </a:solidFill>
              <a:latin typeface="WenQuanYi" panose="020B0606030804020204" charset="-122"/>
              <a:ea typeface="WenQuanYi" panose="020B0606030804020204" charset="-122"/>
              <a:cs typeface="WenQuanYi" panose="020B0606030804020204" charset="-122"/>
              <a:sym typeface="WenQuanYi" panose="020B0606030804020204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en-US" altLang="zh-CN" sz="1400">
              <a:solidFill>
                <a:srgbClr val="000000"/>
              </a:solidFill>
              <a:latin typeface="WenQuanYi" panose="020B0606030804020204" charset="-122"/>
              <a:ea typeface="WenQuanYi" panose="020B0606030804020204" charset="-122"/>
              <a:cs typeface="WenQuanYi" panose="020B0606030804020204" charset="-122"/>
              <a:sym typeface="WenQuanYi" panose="020B0606030804020204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en-US" altLang="zh-CN" sz="1400">
              <a:solidFill>
                <a:srgbClr val="000000"/>
              </a:solidFill>
              <a:latin typeface="WenQuanYi" panose="020B0606030804020204" charset="-122"/>
              <a:ea typeface="WenQuanYi" panose="020B0606030804020204" charset="-122"/>
              <a:cs typeface="WenQuanYi" panose="020B0606030804020204" charset="-122"/>
              <a:sym typeface="WenQuanYi" panose="020B0606030804020204" charset="-122"/>
            </a:endParaRPr>
          </a:p>
        </p:txBody>
      </p:sp>
      <p:sp>
        <p:nvSpPr>
          <p:cNvPr id="54" name="TextBox 45"/>
          <p:cNvSpPr txBox="1"/>
          <p:nvPr/>
        </p:nvSpPr>
        <p:spPr>
          <a:xfrm>
            <a:off x="708660" y="2803525"/>
            <a:ext cx="495173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30437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enQuanYi" panose="020B0606030804020204" charset="-122"/>
              </a:rPr>
              <a:t>4DMatch/4DLoMatch 上的非刚性配准结果</a:t>
            </a:r>
            <a:endParaRPr lang="en-US" sz="1400">
              <a:solidFill>
                <a:srgbClr val="30437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enQuanYi" panose="020B0606030804020204" charset="-122"/>
            </a:endParaRPr>
          </a:p>
        </p:txBody>
      </p:sp>
      <p:grpSp>
        <p:nvGrpSpPr>
          <p:cNvPr id="55" name="Group 46"/>
          <p:cNvGrpSpPr/>
          <p:nvPr/>
        </p:nvGrpSpPr>
        <p:grpSpPr>
          <a:xfrm rot="0">
            <a:off x="959485" y="5565140"/>
            <a:ext cx="4740275" cy="118745"/>
            <a:chOff x="0" y="0"/>
            <a:chExt cx="1801771" cy="80458"/>
          </a:xfrm>
        </p:grpSpPr>
        <p:sp>
          <p:nvSpPr>
            <p:cNvPr id="56" name="Freeform 47"/>
            <p:cNvSpPr/>
            <p:nvPr/>
          </p:nvSpPr>
          <p:spPr>
            <a:xfrm>
              <a:off x="0" y="0"/>
              <a:ext cx="1801771" cy="80458"/>
            </a:xfrm>
            <a:custGeom>
              <a:avLst/>
              <a:gdLst/>
              <a:ahLst/>
              <a:cxnLst/>
              <a:rect l="l" t="t" r="r" b="b"/>
              <a:pathLst>
                <a:path w="1801771" h="80458">
                  <a:moveTo>
                    <a:pt x="0" y="0"/>
                  </a:moveTo>
                  <a:lnTo>
                    <a:pt x="1801771" y="0"/>
                  </a:lnTo>
                  <a:lnTo>
                    <a:pt x="1801771" y="80458"/>
                  </a:lnTo>
                  <a:lnTo>
                    <a:pt x="0" y="80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57" name="TextBox 48"/>
            <p:cNvSpPr txBox="1"/>
            <p:nvPr/>
          </p:nvSpPr>
          <p:spPr>
            <a:xfrm>
              <a:off x="0" y="-47625"/>
              <a:ext cx="1801771" cy="12808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2102465" y="5660390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193155" y="3625215"/>
            <a:ext cx="5685790" cy="1637030"/>
            <a:chOff x="9711" y="5491"/>
            <a:chExt cx="8842" cy="2136"/>
          </a:xfrm>
        </p:grpSpPr>
        <p:grpSp>
          <p:nvGrpSpPr>
            <p:cNvPr id="66" name="组合 65"/>
            <p:cNvGrpSpPr/>
            <p:nvPr/>
          </p:nvGrpSpPr>
          <p:grpSpPr>
            <a:xfrm>
              <a:off x="9711" y="5510"/>
              <a:ext cx="6497" cy="2039"/>
              <a:chOff x="9757" y="5094"/>
              <a:chExt cx="8946" cy="3097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2"/>
              <a:srcRect t="49709"/>
              <a:stretch>
                <a:fillRect/>
              </a:stretch>
            </p:blipFill>
            <p:spPr>
              <a:xfrm>
                <a:off x="15457" y="5100"/>
                <a:ext cx="3246" cy="3091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2"/>
              <a:srcRect b="50000"/>
              <a:stretch>
                <a:fillRect/>
              </a:stretch>
            </p:blipFill>
            <p:spPr>
              <a:xfrm>
                <a:off x="12185" y="5099"/>
                <a:ext cx="3250" cy="3075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7" y="5094"/>
                <a:ext cx="2430" cy="3090"/>
              </a:xfrm>
              <a:prstGeom prst="rect">
                <a:avLst/>
              </a:prstGeom>
            </p:spPr>
          </p:pic>
        </p:grp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67" y="5491"/>
              <a:ext cx="2386" cy="2136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462915" y="4160520"/>
            <a:ext cx="11360150" cy="1534160"/>
          </a:xfrm>
          <a:custGeom>
            <a:avLst/>
            <a:gdLst/>
            <a:ahLst/>
            <a:cxnLst/>
            <a:rect l="l" t="t" r="r" b="b"/>
            <a:pathLst>
              <a:path w="1955482" h="1289905">
                <a:moveTo>
                  <a:pt x="0" y="0"/>
                </a:moveTo>
                <a:lnTo>
                  <a:pt x="1955482" y="0"/>
                </a:lnTo>
                <a:lnTo>
                  <a:pt x="1955482" y="1289905"/>
                </a:lnTo>
                <a:lnTo>
                  <a:pt x="0" y="12899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083BA"/>
            </a:solidFill>
            <a:prstDash val="solid"/>
            <a:miter/>
          </a:ln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58530"/>
          <a:stretch>
            <a:fillRect/>
          </a:stretch>
        </p:blipFill>
        <p:spPr>
          <a:xfrm>
            <a:off x="808990" y="4274820"/>
            <a:ext cx="4663440" cy="111569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0">
            <a:off x="177799" y="363719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60726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60726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8" name="Freeform 8"/>
          <p:cNvSpPr/>
          <p:nvPr>
            <p:custDataLst>
              <p:tags r:id="rId2"/>
            </p:custDataLst>
          </p:nvPr>
        </p:nvSpPr>
        <p:spPr>
          <a:xfrm>
            <a:off x="6076453" y="1767080"/>
            <a:ext cx="312206" cy="309905"/>
          </a:xfrm>
          <a:custGeom>
            <a:avLst/>
            <a:gdLst/>
            <a:ahLst/>
            <a:cxnLst/>
            <a:rect l="l" t="t" r="r" b="b"/>
            <a:pathLst>
              <a:path w="468309" h="464857">
                <a:moveTo>
                  <a:pt x="0" y="0"/>
                </a:moveTo>
                <a:lnTo>
                  <a:pt x="468308" y="0"/>
                </a:lnTo>
                <a:lnTo>
                  <a:pt x="468308" y="464858"/>
                </a:lnTo>
                <a:lnTo>
                  <a:pt x="0" y="46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93239" y="2851299"/>
            <a:ext cx="297261" cy="344761"/>
          </a:xfrm>
          <a:custGeom>
            <a:avLst/>
            <a:gdLst/>
            <a:ahLst/>
            <a:cxnLst/>
            <a:rect l="l" t="t" r="r" b="b"/>
            <a:pathLst>
              <a:path w="445891" h="517141">
                <a:moveTo>
                  <a:pt x="0" y="0"/>
                </a:moveTo>
                <a:lnTo>
                  <a:pt x="445892" y="0"/>
                </a:lnTo>
                <a:lnTo>
                  <a:pt x="445892" y="517142"/>
                </a:lnTo>
                <a:lnTo>
                  <a:pt x="0" y="51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67163" y="399305"/>
            <a:ext cx="334718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实验验证与分析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62915" y="1468120"/>
            <a:ext cx="11359515" cy="2368550"/>
          </a:xfrm>
          <a:custGeom>
            <a:avLst/>
            <a:gdLst/>
            <a:ahLst/>
            <a:cxnLst/>
            <a:rect l="l" t="t" r="r" b="b"/>
            <a:pathLst>
              <a:path w="3805751" h="1049602">
                <a:moveTo>
                  <a:pt x="0" y="0"/>
                </a:moveTo>
                <a:lnTo>
                  <a:pt x="3805751" y="0"/>
                </a:lnTo>
                <a:lnTo>
                  <a:pt x="3805751" y="1049602"/>
                </a:lnTo>
                <a:lnTo>
                  <a:pt x="0" y="10496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083BA"/>
            </a:solidFill>
            <a:prstDash val="solid"/>
            <a:miter/>
          </a:ln>
        </p:spPr>
      </p:sp>
      <p:sp>
        <p:nvSpPr>
          <p:cNvPr id="29" name="TextBox 35"/>
          <p:cNvSpPr txBox="1"/>
          <p:nvPr>
            <p:custDataLst>
              <p:tags r:id="rId7"/>
            </p:custDataLst>
          </p:nvPr>
        </p:nvSpPr>
        <p:spPr>
          <a:xfrm>
            <a:off x="6631305" y="1508760"/>
            <a:ext cx="44291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940"/>
              </a:lnSpc>
            </a:pPr>
            <a:r>
              <a:rPr lang="zh-CN" altLang="en-US" sz="1600">
                <a:solidFill>
                  <a:srgbClr val="37588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金字塔层级与收敛性分析</a:t>
            </a:r>
            <a:endParaRPr lang="zh-CN" alt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0" name="TextBox 36"/>
          <p:cNvSpPr txBox="1"/>
          <p:nvPr>
            <p:custDataLst>
              <p:tags r:id="rId8"/>
            </p:custDataLst>
          </p:nvPr>
        </p:nvSpPr>
        <p:spPr>
          <a:xfrm>
            <a:off x="6226810" y="1971040"/>
            <a:ext cx="5005070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660"/>
              </a:lnSpc>
            </a:pPr>
            <a:r>
              <a:rPr lang="en-US" sz="14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配准精度（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AccR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、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AccS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）随着金字塔层级的增加而逐步上升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。第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1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层仅略优于刚性配准基线，后续层级逐步提升。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NDP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总迭代次数仅为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738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次，而单一大网络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Nerfies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需要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3792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次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。</a:t>
            </a:r>
            <a:endParaRPr lang="zh-CN" alt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226810" y="4706620"/>
            <a:ext cx="4959985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在使用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L1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范数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时，精度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AccS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、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AccR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更高，优于</a:t>
            </a:r>
            <a:r>
              <a:rPr lang="en-US" altLang="zh-CN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L2</a:t>
            </a:r>
            <a:r>
              <a:rPr lang="zh-CN" alt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范数。</a:t>
            </a:r>
            <a:endParaRPr lang="zh-CN" alt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2" name="TextBox 40"/>
          <p:cNvSpPr txBox="1"/>
          <p:nvPr/>
        </p:nvSpPr>
        <p:spPr>
          <a:xfrm>
            <a:off x="6918960" y="4203700"/>
            <a:ext cx="4429125" cy="5029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2940"/>
              </a:lnSpc>
            </a:pPr>
            <a:r>
              <a:rPr lang="zh-CN" altLang="en-US" sz="1600">
                <a:solidFill>
                  <a:srgbClr val="37588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损失函数实验</a:t>
            </a:r>
            <a:endParaRPr lang="zh-CN" alt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" y="1550670"/>
            <a:ext cx="5200015" cy="2220595"/>
          </a:xfrm>
          <a:prstGeom prst="rect">
            <a:avLst/>
          </a:prstGeom>
        </p:spPr>
      </p:pic>
      <p:grpSp>
        <p:nvGrpSpPr>
          <p:cNvPr id="14" name="Group 21"/>
          <p:cNvGrpSpPr/>
          <p:nvPr/>
        </p:nvGrpSpPr>
        <p:grpSpPr>
          <a:xfrm rot="0">
            <a:off x="808990" y="4929505"/>
            <a:ext cx="4593590" cy="177800"/>
            <a:chOff x="0" y="-23514"/>
            <a:chExt cx="1438195" cy="111592"/>
          </a:xfrm>
        </p:grpSpPr>
        <p:sp>
          <p:nvSpPr>
            <p:cNvPr id="17" name="Freeform 22"/>
            <p:cNvSpPr/>
            <p:nvPr/>
          </p:nvSpPr>
          <p:spPr>
            <a:xfrm>
              <a:off x="0" y="0"/>
              <a:ext cx="1438195" cy="88078"/>
            </a:xfrm>
            <a:custGeom>
              <a:avLst/>
              <a:gdLst/>
              <a:ahLst/>
              <a:cxnLst/>
              <a:rect l="l" t="t" r="r" b="b"/>
              <a:pathLst>
                <a:path w="1438195" h="88078">
                  <a:moveTo>
                    <a:pt x="0" y="0"/>
                  </a:moveTo>
                  <a:lnTo>
                    <a:pt x="1438195" y="0"/>
                  </a:lnTo>
                  <a:lnTo>
                    <a:pt x="1438195" y="88078"/>
                  </a:lnTo>
                  <a:lnTo>
                    <a:pt x="0" y="88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19" name="TextBox 23"/>
            <p:cNvSpPr txBox="1"/>
            <p:nvPr/>
          </p:nvSpPr>
          <p:spPr>
            <a:xfrm>
              <a:off x="0" y="-23514"/>
              <a:ext cx="1438195" cy="11159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25" name="Group 21"/>
          <p:cNvGrpSpPr/>
          <p:nvPr/>
        </p:nvGrpSpPr>
        <p:grpSpPr>
          <a:xfrm rot="0">
            <a:off x="815975" y="5229225"/>
            <a:ext cx="4593590" cy="140970"/>
            <a:chOff x="0" y="0"/>
            <a:chExt cx="1438195" cy="88078"/>
          </a:xfrm>
        </p:grpSpPr>
        <p:sp>
          <p:nvSpPr>
            <p:cNvPr id="27" name="Freeform 22"/>
            <p:cNvSpPr/>
            <p:nvPr/>
          </p:nvSpPr>
          <p:spPr>
            <a:xfrm>
              <a:off x="0" y="0"/>
              <a:ext cx="1438195" cy="88078"/>
            </a:xfrm>
            <a:custGeom>
              <a:avLst/>
              <a:gdLst/>
              <a:ahLst/>
              <a:cxnLst/>
              <a:rect l="l" t="t" r="r" b="b"/>
              <a:pathLst>
                <a:path w="1438195" h="88078">
                  <a:moveTo>
                    <a:pt x="0" y="0"/>
                  </a:moveTo>
                  <a:lnTo>
                    <a:pt x="1438195" y="0"/>
                  </a:lnTo>
                  <a:lnTo>
                    <a:pt x="1438195" y="88078"/>
                  </a:lnTo>
                  <a:lnTo>
                    <a:pt x="0" y="88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34" name="TextBox 23"/>
            <p:cNvSpPr txBox="1"/>
            <p:nvPr/>
          </p:nvSpPr>
          <p:spPr>
            <a:xfrm>
              <a:off x="0" y="-47625"/>
              <a:ext cx="1438195" cy="13570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77799" y="363719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60726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60726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076453" y="1551180"/>
            <a:ext cx="312206" cy="309905"/>
          </a:xfrm>
          <a:custGeom>
            <a:avLst/>
            <a:gdLst/>
            <a:ahLst/>
            <a:cxnLst/>
            <a:rect l="l" t="t" r="r" b="b"/>
            <a:pathLst>
              <a:path w="468309" h="464857">
                <a:moveTo>
                  <a:pt x="0" y="0"/>
                </a:moveTo>
                <a:lnTo>
                  <a:pt x="468308" y="0"/>
                </a:lnTo>
                <a:lnTo>
                  <a:pt x="468308" y="464858"/>
                </a:lnTo>
                <a:lnTo>
                  <a:pt x="0" y="464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93239" y="2635399"/>
            <a:ext cx="297261" cy="344761"/>
          </a:xfrm>
          <a:custGeom>
            <a:avLst/>
            <a:gdLst/>
            <a:ahLst/>
            <a:cxnLst/>
            <a:rect l="l" t="t" r="r" b="b"/>
            <a:pathLst>
              <a:path w="445891" h="517141">
                <a:moveTo>
                  <a:pt x="0" y="0"/>
                </a:moveTo>
                <a:lnTo>
                  <a:pt x="445892" y="0"/>
                </a:lnTo>
                <a:lnTo>
                  <a:pt x="445892" y="517142"/>
                </a:lnTo>
                <a:lnTo>
                  <a:pt x="0" y="51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67163" y="399305"/>
            <a:ext cx="334718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实验验证与分析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99185" y="1252220"/>
            <a:ext cx="9568180" cy="2368550"/>
          </a:xfrm>
          <a:custGeom>
            <a:avLst/>
            <a:gdLst/>
            <a:ahLst/>
            <a:cxnLst/>
            <a:rect l="l" t="t" r="r" b="b"/>
            <a:pathLst>
              <a:path w="3805751" h="1049602">
                <a:moveTo>
                  <a:pt x="0" y="0"/>
                </a:moveTo>
                <a:lnTo>
                  <a:pt x="3805751" y="0"/>
                </a:lnTo>
                <a:lnTo>
                  <a:pt x="3805751" y="1049602"/>
                </a:lnTo>
                <a:lnTo>
                  <a:pt x="0" y="10496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083BA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99185" y="3908425"/>
            <a:ext cx="4813300" cy="2473960"/>
          </a:xfrm>
          <a:custGeom>
            <a:avLst/>
            <a:gdLst/>
            <a:ahLst/>
            <a:cxnLst/>
            <a:rect l="l" t="t" r="r" b="b"/>
            <a:pathLst>
              <a:path w="1955482" h="1289905">
                <a:moveTo>
                  <a:pt x="0" y="0"/>
                </a:moveTo>
                <a:lnTo>
                  <a:pt x="1955482" y="0"/>
                </a:lnTo>
                <a:lnTo>
                  <a:pt x="1955482" y="1289905"/>
                </a:lnTo>
                <a:lnTo>
                  <a:pt x="0" y="12899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083BA"/>
            </a:solidFill>
            <a:prstDash val="solid"/>
            <a:miter/>
          </a:ln>
        </p:spPr>
      </p:sp>
      <p:sp>
        <p:nvSpPr>
          <p:cNvPr id="18" name="Freeform 19"/>
          <p:cNvSpPr/>
          <p:nvPr/>
        </p:nvSpPr>
        <p:spPr>
          <a:xfrm>
            <a:off x="1353820" y="1323340"/>
            <a:ext cx="3552190" cy="849630"/>
          </a:xfrm>
          <a:custGeom>
            <a:avLst/>
            <a:gdLst/>
            <a:ahLst/>
            <a:cxnLst/>
            <a:rect l="l" t="t" r="r" b="b"/>
            <a:pathLst>
              <a:path w="5479697" h="1429486">
                <a:moveTo>
                  <a:pt x="0" y="0"/>
                </a:moveTo>
                <a:lnTo>
                  <a:pt x="5479697" y="0"/>
                </a:lnTo>
                <a:lnTo>
                  <a:pt x="5479697" y="1429486"/>
                </a:lnTo>
                <a:lnTo>
                  <a:pt x="0" y="1429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3820" y="2219960"/>
            <a:ext cx="3634740" cy="1281430"/>
          </a:xfrm>
          <a:custGeom>
            <a:avLst/>
            <a:gdLst/>
            <a:ahLst/>
            <a:cxnLst/>
            <a:rect l="l" t="t" r="r" b="b"/>
            <a:pathLst>
              <a:path w="5607208" h="2156618">
                <a:moveTo>
                  <a:pt x="0" y="0"/>
                </a:moveTo>
                <a:lnTo>
                  <a:pt x="5607208" y="0"/>
                </a:lnTo>
                <a:lnTo>
                  <a:pt x="5607208" y="2156619"/>
                </a:lnTo>
                <a:lnTo>
                  <a:pt x="0" y="215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366520" y="3253105"/>
            <a:ext cx="3540125" cy="198755"/>
            <a:chOff x="0" y="0"/>
            <a:chExt cx="1438195" cy="880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38195" cy="88078"/>
            </a:xfrm>
            <a:custGeom>
              <a:avLst/>
              <a:gdLst/>
              <a:ahLst/>
              <a:cxnLst/>
              <a:rect l="l" t="t" r="r" b="b"/>
              <a:pathLst>
                <a:path w="1438195" h="88078">
                  <a:moveTo>
                    <a:pt x="0" y="0"/>
                  </a:moveTo>
                  <a:lnTo>
                    <a:pt x="1438195" y="0"/>
                  </a:lnTo>
                  <a:lnTo>
                    <a:pt x="1438195" y="88078"/>
                  </a:lnTo>
                  <a:lnTo>
                    <a:pt x="0" y="88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438195" cy="13570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37920" y="3959860"/>
            <a:ext cx="4735830" cy="769620"/>
          </a:xfrm>
          <a:custGeom>
            <a:avLst/>
            <a:gdLst/>
            <a:ahLst/>
            <a:cxnLst/>
            <a:rect l="l" t="t" r="r" b="b"/>
            <a:pathLst>
              <a:path w="7305590" h="1294661">
                <a:moveTo>
                  <a:pt x="0" y="0"/>
                </a:moveTo>
                <a:lnTo>
                  <a:pt x="7305590" y="0"/>
                </a:lnTo>
                <a:lnTo>
                  <a:pt x="7305590" y="1294661"/>
                </a:lnTo>
                <a:lnTo>
                  <a:pt x="0" y="1294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927725" y="3908425"/>
            <a:ext cx="4739640" cy="2473960"/>
          </a:xfrm>
          <a:custGeom>
            <a:avLst/>
            <a:gdLst/>
            <a:ahLst/>
            <a:cxnLst/>
            <a:rect l="l" t="t" r="r" b="b"/>
            <a:pathLst>
              <a:path w="1925453" h="1289905">
                <a:moveTo>
                  <a:pt x="0" y="0"/>
                </a:moveTo>
                <a:lnTo>
                  <a:pt x="1925453" y="0"/>
                </a:lnTo>
                <a:lnTo>
                  <a:pt x="1925453" y="1289905"/>
                </a:lnTo>
                <a:lnTo>
                  <a:pt x="0" y="12899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083BA"/>
            </a:solidFill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5955665" y="3937000"/>
            <a:ext cx="4683760" cy="890270"/>
          </a:xfrm>
          <a:custGeom>
            <a:avLst/>
            <a:gdLst/>
            <a:ahLst/>
            <a:cxnLst/>
            <a:rect l="l" t="t" r="r" b="b"/>
            <a:pathLst>
              <a:path w="7224980" h="1498501">
                <a:moveTo>
                  <a:pt x="0" y="0"/>
                </a:moveTo>
                <a:lnTo>
                  <a:pt x="7224979" y="0"/>
                </a:lnTo>
                <a:lnTo>
                  <a:pt x="7224979" y="1498501"/>
                </a:lnTo>
                <a:lnTo>
                  <a:pt x="0" y="149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02"/>
            </a:stretch>
          </a:blipFill>
        </p:spPr>
      </p:sp>
      <p:sp>
        <p:nvSpPr>
          <p:cNvPr id="29" name="TextBox 35"/>
          <p:cNvSpPr txBox="1"/>
          <p:nvPr/>
        </p:nvSpPr>
        <p:spPr>
          <a:xfrm>
            <a:off x="5614670" y="1243965"/>
            <a:ext cx="44291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940"/>
              </a:lnSpc>
            </a:pPr>
            <a:r>
              <a:rPr lang="en-US" sz="1600">
                <a:solidFill>
                  <a:srgbClr val="37588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KITTI（上） 和 DeepDeform（下）  上的结果</a:t>
            </a:r>
            <a:endParaRPr 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0" name="TextBox 36"/>
          <p:cNvSpPr txBox="1"/>
          <p:nvPr/>
        </p:nvSpPr>
        <p:spPr>
          <a:xfrm>
            <a:off x="5507355" y="1755140"/>
            <a:ext cx="5005070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660"/>
              </a:lnSpc>
            </a:pPr>
            <a:r>
              <a:rPr lang="en-US" sz="14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NDP 在 KITTI 的 AccS（47.00%）、AccR（71.2%）优于 PointPWC（29.91%、59.83%）；在 DeepDeform 的 EPE（2.13cm）最低，AccR（94.09%）最高。</a:t>
            </a: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1" name="TextBox 37"/>
          <p:cNvSpPr txBox="1"/>
          <p:nvPr/>
        </p:nvSpPr>
        <p:spPr>
          <a:xfrm>
            <a:off x="5507355" y="2901315"/>
            <a:ext cx="5005070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WenQuanYi" panose="020B0606030804020204" charset="-122"/>
              </a:rPr>
              <a:t>分析：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WenQuanYi" panose="020B0606030804020204" charset="-122"/>
              </a:rPr>
              <a:t>层级分解对真实噪声（如 LiDAR 点密度不均）和复杂动态（如车辆运动）的鲁棒性强。</a:t>
            </a: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WenQuanYi" panose="020B0606030804020204" charset="-122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sz="1200"/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38" name="TextBox 38"/>
          <p:cNvSpPr txBox="1"/>
          <p:nvPr/>
        </p:nvSpPr>
        <p:spPr>
          <a:xfrm>
            <a:off x="1353820" y="5200650"/>
            <a:ext cx="4486910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4DLoMatch 数据集上，SA 层数 1 到 8 时，精度从 63.2% 升至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77.1%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，召回率 3 层达 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86.0%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后趋稳（8 层 80.1%）</a:t>
            </a: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2" name="TextBox 40"/>
          <p:cNvSpPr txBox="1"/>
          <p:nvPr/>
        </p:nvSpPr>
        <p:spPr>
          <a:xfrm>
            <a:off x="1291590" y="4775200"/>
            <a:ext cx="4429125" cy="7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940"/>
              </a:lnSpc>
            </a:pPr>
            <a:r>
              <a:rPr lang="en-US" sz="1600">
                <a:solidFill>
                  <a:srgbClr val="37588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自注意力（SA）层数对离群点剔除的影响分析</a:t>
            </a:r>
            <a:endParaRPr 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2940"/>
              </a:lnSpc>
            </a:pPr>
            <a:endParaRPr 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149975" y="5193665"/>
            <a:ext cx="4362450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400">
                <a:solidFill>
                  <a:srgbClr val="00307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结果：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4DMatch 数据集上，LNDP 加离群点剔除后，EPE 降至 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0.078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，AccS、AccR 分别升至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61.27%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、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74.10%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，离群率降至 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17.50%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，训练时间增 </a:t>
            </a:r>
            <a:r>
              <a:rPr lang="en-US" sz="1400">
                <a:solidFill>
                  <a:srgbClr val="FF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0.15</a:t>
            </a:r>
            <a:r>
              <a:rPr lang="en-US" sz="140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秒。</a:t>
            </a: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138545" y="4779645"/>
            <a:ext cx="44291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940"/>
              </a:lnSpc>
            </a:pPr>
            <a:r>
              <a:rPr lang="en-US" sz="1600">
                <a:solidFill>
                  <a:srgbClr val="37588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离群点剔除对 LNDP 配准性能的影响分析</a:t>
            </a:r>
            <a:endParaRPr lang="en-US" sz="1600">
              <a:solidFill>
                <a:srgbClr val="37588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1353820" y="1938655"/>
            <a:ext cx="3540125" cy="198755"/>
            <a:chOff x="0" y="0"/>
            <a:chExt cx="1438195" cy="8807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38195" cy="88078"/>
            </a:xfrm>
            <a:custGeom>
              <a:avLst/>
              <a:gdLst/>
              <a:ahLst/>
              <a:cxnLst/>
              <a:rect l="l" t="t" r="r" b="b"/>
              <a:pathLst>
                <a:path w="1438195" h="88078">
                  <a:moveTo>
                    <a:pt x="0" y="0"/>
                  </a:moveTo>
                  <a:lnTo>
                    <a:pt x="1438195" y="0"/>
                  </a:lnTo>
                  <a:lnTo>
                    <a:pt x="1438195" y="88078"/>
                  </a:lnTo>
                  <a:lnTo>
                    <a:pt x="0" y="88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1438195" cy="13570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3700145" y="4498340"/>
            <a:ext cx="363855" cy="266065"/>
            <a:chOff x="0" y="0"/>
            <a:chExt cx="147729" cy="11785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47729" cy="117851"/>
            </a:xfrm>
            <a:custGeom>
              <a:avLst/>
              <a:gdLst/>
              <a:ahLst/>
              <a:cxnLst/>
              <a:rect l="l" t="t" r="r" b="b"/>
              <a:pathLst>
                <a:path w="147729" h="117851">
                  <a:moveTo>
                    <a:pt x="0" y="0"/>
                  </a:moveTo>
                  <a:lnTo>
                    <a:pt x="147729" y="0"/>
                  </a:lnTo>
                  <a:lnTo>
                    <a:pt x="147729" y="117851"/>
                  </a:lnTo>
                  <a:lnTo>
                    <a:pt x="0" y="117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47729" cy="16547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6059170" y="4599305"/>
            <a:ext cx="4507865" cy="198755"/>
            <a:chOff x="0" y="0"/>
            <a:chExt cx="1831496" cy="8807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31496" cy="88078"/>
            </a:xfrm>
            <a:custGeom>
              <a:avLst/>
              <a:gdLst/>
              <a:ahLst/>
              <a:cxnLst/>
              <a:rect l="l" t="t" r="r" b="b"/>
              <a:pathLst>
                <a:path w="1831496" h="88078">
                  <a:moveTo>
                    <a:pt x="0" y="0"/>
                  </a:moveTo>
                  <a:lnTo>
                    <a:pt x="1831496" y="0"/>
                  </a:lnTo>
                  <a:lnTo>
                    <a:pt x="1831496" y="88078"/>
                  </a:lnTo>
                  <a:lnTo>
                    <a:pt x="0" y="88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831496" cy="13570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4150" y="250825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48153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48153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31933" y="310405"/>
            <a:ext cx="293532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总结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8650" y="1410207"/>
            <a:ext cx="10780563" cy="3255471"/>
            <a:chOff x="626" y="2725"/>
            <a:chExt cx="18501" cy="6313"/>
          </a:xfrm>
        </p:grpSpPr>
        <p:sp>
          <p:nvSpPr>
            <p:cNvPr id="8" name="Freeform 3"/>
            <p:cNvSpPr/>
            <p:nvPr/>
          </p:nvSpPr>
          <p:spPr>
            <a:xfrm>
              <a:off x="889" y="6931"/>
              <a:ext cx="18211" cy="2107"/>
            </a:xfrm>
            <a:custGeom>
              <a:avLst/>
              <a:gdLst/>
              <a:ahLst/>
              <a:cxnLst/>
              <a:rect l="l" t="t" r="r" b="b"/>
              <a:pathLst>
                <a:path w="11563950" h="1337735">
                  <a:moveTo>
                    <a:pt x="0" y="0"/>
                  </a:moveTo>
                  <a:lnTo>
                    <a:pt x="11563950" y="0"/>
                  </a:lnTo>
                  <a:lnTo>
                    <a:pt x="11563950" y="1337735"/>
                  </a:lnTo>
                  <a:lnTo>
                    <a:pt x="0" y="133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4"/>
            <p:cNvSpPr/>
            <p:nvPr/>
          </p:nvSpPr>
          <p:spPr>
            <a:xfrm>
              <a:off x="903" y="4913"/>
              <a:ext cx="18211" cy="2107"/>
            </a:xfrm>
            <a:custGeom>
              <a:avLst/>
              <a:gdLst/>
              <a:ahLst/>
              <a:cxnLst/>
              <a:rect l="l" t="t" r="r" b="b"/>
              <a:pathLst>
                <a:path w="11563950" h="1337735">
                  <a:moveTo>
                    <a:pt x="0" y="0"/>
                  </a:moveTo>
                  <a:lnTo>
                    <a:pt x="11563950" y="0"/>
                  </a:lnTo>
                  <a:lnTo>
                    <a:pt x="11563950" y="1337734"/>
                  </a:lnTo>
                  <a:lnTo>
                    <a:pt x="0" y="133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5"/>
            <p:cNvSpPr/>
            <p:nvPr/>
          </p:nvSpPr>
          <p:spPr>
            <a:xfrm>
              <a:off x="903" y="2725"/>
              <a:ext cx="18211" cy="2107"/>
            </a:xfrm>
            <a:custGeom>
              <a:avLst/>
              <a:gdLst/>
              <a:ahLst/>
              <a:cxnLst/>
              <a:rect l="l" t="t" r="r" b="b"/>
              <a:pathLst>
                <a:path w="11563950" h="1337735">
                  <a:moveTo>
                    <a:pt x="0" y="0"/>
                  </a:moveTo>
                  <a:lnTo>
                    <a:pt x="11563950" y="0"/>
                  </a:lnTo>
                  <a:lnTo>
                    <a:pt x="11563950" y="1337735"/>
                  </a:lnTo>
                  <a:lnTo>
                    <a:pt x="0" y="133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6"/>
            <p:cNvSpPr/>
            <p:nvPr/>
          </p:nvSpPr>
          <p:spPr>
            <a:xfrm>
              <a:off x="626" y="2839"/>
              <a:ext cx="290" cy="2017"/>
            </a:xfrm>
            <a:custGeom>
              <a:avLst/>
              <a:gdLst/>
              <a:ahLst/>
              <a:cxnLst/>
              <a:rect l="l" t="t" r="r" b="b"/>
              <a:pathLst>
                <a:path w="184074" h="1280985">
                  <a:moveTo>
                    <a:pt x="0" y="0"/>
                  </a:moveTo>
                  <a:lnTo>
                    <a:pt x="184074" y="0"/>
                  </a:lnTo>
                  <a:lnTo>
                    <a:pt x="184074" y="1280985"/>
                  </a:lnTo>
                  <a:lnTo>
                    <a:pt x="0" y="1280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7"/>
            <p:cNvSpPr/>
            <p:nvPr/>
          </p:nvSpPr>
          <p:spPr>
            <a:xfrm>
              <a:off x="916" y="3069"/>
              <a:ext cx="18211" cy="2017"/>
            </a:xfrm>
            <a:custGeom>
              <a:avLst/>
              <a:gdLst/>
              <a:ahLst/>
              <a:cxnLst/>
              <a:rect l="l" t="t" r="r" b="b"/>
              <a:pathLst>
                <a:path w="11563950" h="1280985">
                  <a:moveTo>
                    <a:pt x="0" y="0"/>
                  </a:moveTo>
                  <a:lnTo>
                    <a:pt x="11563950" y="0"/>
                  </a:lnTo>
                  <a:lnTo>
                    <a:pt x="11563950" y="1280985"/>
                  </a:lnTo>
                  <a:lnTo>
                    <a:pt x="0" y="1280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8"/>
            <p:cNvSpPr txBox="1"/>
            <p:nvPr/>
          </p:nvSpPr>
          <p:spPr>
            <a:xfrm>
              <a:off x="1334" y="3513"/>
              <a:ext cx="17793" cy="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845"/>
                </a:lnSpc>
              </a:pPr>
              <a:r>
                <a:rPr lang="en-US" sz="1600" spc="175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提出神经形变金字塔（ND</a:t>
              </a:r>
              <a:r>
                <a:rPr lang="en-US" sz="1600" spc="175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P），通过层级化运动分解（刚性→非刚性）和频率递增的正弦编码，实现非刚性配准的高效建模，速度比现有方法快。</a:t>
              </a:r>
              <a:endParaRPr lang="en-US" sz="1600" spc="175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6" name="TextBox 9"/>
            <p:cNvSpPr txBox="1"/>
            <p:nvPr/>
          </p:nvSpPr>
          <p:spPr>
            <a:xfrm>
              <a:off x="1334" y="2941"/>
              <a:ext cx="14793" cy="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525"/>
                </a:lnSpc>
              </a:pPr>
              <a:r>
                <a:rPr lang="en-US" b="1" spc="295">
                  <a:solidFill>
                    <a:srgbClr val="000000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方法贡献</a:t>
              </a:r>
              <a:endParaRPr lang="en-US" b="1" spc="295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626" y="4840"/>
              <a:ext cx="290" cy="2127"/>
            </a:xfrm>
            <a:custGeom>
              <a:avLst/>
              <a:gdLst/>
              <a:ahLst/>
              <a:cxnLst/>
              <a:rect l="l" t="t" r="r" b="b"/>
              <a:pathLst>
                <a:path w="151453" h="1350435">
                  <a:moveTo>
                    <a:pt x="0" y="0"/>
                  </a:moveTo>
                  <a:lnTo>
                    <a:pt x="151453" y="0"/>
                  </a:lnTo>
                  <a:lnTo>
                    <a:pt x="151453" y="1350435"/>
                  </a:lnTo>
                  <a:lnTo>
                    <a:pt x="0" y="135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>
            <a:xfrm>
              <a:off x="903" y="4763"/>
              <a:ext cx="18211" cy="2127"/>
            </a:xfrm>
            <a:custGeom>
              <a:avLst/>
              <a:gdLst/>
              <a:ahLst/>
              <a:cxnLst/>
              <a:rect l="l" t="t" r="r" b="b"/>
              <a:pathLst>
                <a:path w="11563950" h="1350435">
                  <a:moveTo>
                    <a:pt x="0" y="0"/>
                  </a:moveTo>
                  <a:lnTo>
                    <a:pt x="11563950" y="0"/>
                  </a:lnTo>
                  <a:lnTo>
                    <a:pt x="11563950" y="1350435"/>
                  </a:lnTo>
                  <a:lnTo>
                    <a:pt x="0" y="135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zh-CN" altLang="en-US"/>
            </a:p>
          </p:txBody>
        </p:sp>
        <p:sp>
          <p:nvSpPr>
            <p:cNvPr id="19" name="TextBox 12"/>
            <p:cNvSpPr txBox="1"/>
            <p:nvPr/>
          </p:nvSpPr>
          <p:spPr>
            <a:xfrm>
              <a:off x="1222" y="7851"/>
              <a:ext cx="17457" cy="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885"/>
                </a:lnSpc>
              </a:pP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难以处理拓扑变化（如物体撕裂）；当前实现未达</a:t>
              </a: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实时性；低重叠场景（4DLoMatch）仍有提升空间。</a:t>
              </a:r>
              <a:endParaRPr lang="en-US" sz="1600" spc="17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1222" y="7152"/>
              <a:ext cx="14905" cy="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660"/>
                </a:lnSpc>
              </a:pPr>
              <a:r>
                <a:rPr lang="en-US" sz="2000" b="1" spc="311">
                  <a:solidFill>
                    <a:srgbClr val="000000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局限性</a:t>
              </a:r>
              <a:endParaRPr lang="en-US" sz="2000" b="1" spc="311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  <p:sp>
          <p:nvSpPr>
            <p:cNvPr id="21" name="Freeform 14"/>
            <p:cNvSpPr/>
            <p:nvPr/>
          </p:nvSpPr>
          <p:spPr>
            <a:xfrm>
              <a:off x="626" y="6958"/>
              <a:ext cx="290" cy="1521"/>
            </a:xfrm>
            <a:custGeom>
              <a:avLst/>
              <a:gdLst/>
              <a:ahLst/>
              <a:cxnLst/>
              <a:rect l="l" t="t" r="r" b="b"/>
              <a:pathLst>
                <a:path w="167149" h="1337735">
                  <a:moveTo>
                    <a:pt x="0" y="0"/>
                  </a:moveTo>
                  <a:lnTo>
                    <a:pt x="167149" y="0"/>
                  </a:lnTo>
                  <a:lnTo>
                    <a:pt x="167149" y="1337735"/>
                  </a:lnTo>
                  <a:lnTo>
                    <a:pt x="0" y="133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15"/>
            <p:cNvSpPr txBox="1"/>
            <p:nvPr/>
          </p:nvSpPr>
          <p:spPr>
            <a:xfrm>
              <a:off x="1222" y="5584"/>
              <a:ext cx="17402" cy="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885"/>
                </a:lnSpc>
              </a:pP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在 4DMatch</a:t>
              </a:r>
              <a:r>
                <a:rPr lang="zh-CN" alt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和</a:t>
              </a: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4DLoMatch、DeepDeform 等数据集上，无论有无监督设置，NDP</a:t>
              </a:r>
              <a:r>
                <a:rPr lang="zh-CN" alt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和</a:t>
              </a: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LNDP 的 EPE、AccS</a:t>
              </a:r>
              <a:r>
                <a:rPr lang="zh-CN" alt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和</a:t>
              </a:r>
              <a:r>
                <a:rPr lang="en-US" sz="1600" spc="17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AccR 等指标均优于传统方法和单尺度 MLP 方法，验证了其精度与鲁棒性。</a:t>
              </a:r>
              <a:endParaRPr lang="en-US" sz="1600" spc="17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1278" y="5031"/>
              <a:ext cx="14793" cy="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660"/>
                </a:lnSpc>
              </a:pPr>
              <a:r>
                <a:rPr lang="en-US" sz="2000" b="1" spc="311">
                  <a:solidFill>
                    <a:srgbClr val="000000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实验结果</a:t>
              </a:r>
              <a:endParaRPr lang="en-US" sz="2000" b="1" spc="311">
                <a:solidFill>
                  <a:srgbClr val="000000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" name="textbox 232"/>
          <p:cNvSpPr/>
          <p:nvPr/>
        </p:nvSpPr>
        <p:spPr>
          <a:xfrm>
            <a:off x="544476" y="547577"/>
            <a:ext cx="2114993" cy="418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sz="272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NDP</a:t>
            </a:r>
            <a:r>
              <a:rPr lang="zh-CN" altLang="en-US" sz="272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</a:t>
            </a:r>
            <a:endParaRPr lang="zh-CN" altLang="en-US" sz="2720" b="1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830" y="2829590"/>
            <a:ext cx="1766777" cy="27303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6" y="1185973"/>
            <a:ext cx="3500770" cy="1380903"/>
          </a:xfrm>
          <a:prstGeom prst="rect">
            <a:avLst/>
          </a:prstGeom>
        </p:spPr>
      </p:pic>
      <p:pic>
        <p:nvPicPr>
          <p:cNvPr id="6" name="图片 5" descr="Code_Generated_Image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85" y="283535"/>
            <a:ext cx="4153343" cy="2972686"/>
          </a:xfrm>
          <a:prstGeom prst="rect">
            <a:avLst/>
          </a:prstGeom>
        </p:spPr>
      </p:pic>
      <p:pic>
        <p:nvPicPr>
          <p:cNvPr id="7" name="图片 6" descr="Code_Generated_Image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27" y="3568109"/>
            <a:ext cx="7133117" cy="3169831"/>
          </a:xfrm>
          <a:prstGeom prst="rect">
            <a:avLst/>
          </a:prstGeom>
        </p:spPr>
      </p:pic>
      <p:sp>
        <p:nvSpPr>
          <p:cNvPr id="8" name="textbox 232"/>
          <p:cNvSpPr/>
          <p:nvPr/>
        </p:nvSpPr>
        <p:spPr>
          <a:xfrm>
            <a:off x="4794841" y="430619"/>
            <a:ext cx="2114993" cy="418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66000"/>
              </a:lnSpc>
            </a:pPr>
            <a:endParaRPr sz="100" dirty="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zh-CN" altLang="en-US" sz="2235" b="1" kern="0" spc="80" dirty="0">
                <a:solidFill>
                  <a:srgbClr val="0070C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无监督</a:t>
            </a:r>
            <a:endParaRPr lang="zh-CN" altLang="en-US" sz="2235" b="1" kern="0" spc="80" dirty="0">
              <a:solidFill>
                <a:srgbClr val="0070C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textbox 232"/>
          <p:cNvSpPr/>
          <p:nvPr/>
        </p:nvSpPr>
        <p:spPr>
          <a:xfrm>
            <a:off x="4864395" y="3110023"/>
            <a:ext cx="1301602" cy="418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66000"/>
              </a:lnSpc>
            </a:pPr>
            <a:endParaRPr sz="100" dirty="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zh-CN" altLang="en-US" sz="2235" b="1" kern="0" spc="80" dirty="0">
                <a:solidFill>
                  <a:srgbClr val="0070C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有监督</a:t>
            </a:r>
            <a:endParaRPr lang="zh-CN" altLang="en-US" sz="2235" b="1" kern="0" spc="80" dirty="0">
              <a:solidFill>
                <a:srgbClr val="0070C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textbox 232"/>
          <p:cNvSpPr/>
          <p:nvPr/>
        </p:nvSpPr>
        <p:spPr>
          <a:xfrm>
            <a:off x="448340" y="5720759"/>
            <a:ext cx="3469315" cy="418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66000"/>
              </a:lnSpc>
            </a:pPr>
            <a:endParaRPr sz="1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zh-CN" altLang="en-US" sz="1675" b="1" kern="0" spc="8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此为我的方法计划采用的网络架构的复现结果，无监督结果较差，有监督结果的低重叠数据集结果有很大进步空间</a:t>
            </a:r>
            <a:endParaRPr lang="zh-CN" altLang="en-US" sz="1675" b="1" kern="0" spc="8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a0d76e3f0030e1a197b680797d1a1f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59785" y="1341474"/>
            <a:ext cx="2593901" cy="4480294"/>
          </a:xfrm>
          <a:prstGeom prst="rect">
            <a:avLst/>
          </a:prstGeom>
        </p:spPr>
      </p:pic>
      <p:pic>
        <p:nvPicPr>
          <p:cNvPr id="6" name="cc01463c53b6a53ce0370dcbd7ed15aa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0363" y="1341474"/>
            <a:ext cx="2268279" cy="4480294"/>
          </a:xfrm>
          <a:prstGeom prst="rect">
            <a:avLst/>
          </a:prstGeom>
        </p:spPr>
      </p:pic>
      <p:pic>
        <p:nvPicPr>
          <p:cNvPr id="8" name="ad4c556c6937627faaf5486596b55497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14087" y="1341474"/>
            <a:ext cx="2235495" cy="4480294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759785" y="430619"/>
            <a:ext cx="8914957" cy="6940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955">
                <a:latin typeface="微软雅黑" panose="020B0503020204020204" charset="-122"/>
                <a:ea typeface="微软雅黑" panose="020B0503020204020204" charset="-122"/>
              </a:rPr>
              <a:t>尝试将</a:t>
            </a:r>
            <a:r>
              <a:rPr lang="en-US" altLang="zh-CN" sz="1955">
                <a:latin typeface="微软雅黑" panose="020B0503020204020204" charset="-122"/>
                <a:ea typeface="微软雅黑" panose="020B0503020204020204" charset="-122"/>
              </a:rPr>
              <a:t>NDP</a:t>
            </a:r>
            <a:r>
              <a:rPr lang="zh-CN" altLang="en-US" sz="1955"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r>
              <a:rPr lang="zh-CN" altLang="en-US" sz="1955"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更换为肝脏点云，分刚性和非刚性两阶段配准，以下为单实例测试优化效果视频，有待改进</a:t>
            </a:r>
            <a:endParaRPr lang="zh-CN" altLang="en-US" sz="195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958702" y="5956891"/>
            <a:ext cx="2295303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①此为刚性配准效果，未进行非刚性配准</a:t>
            </a:r>
            <a:endParaRPr lang="zh-CN" altLang="en-US" sz="1395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4318591" y="5909487"/>
            <a:ext cx="308167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②此为刚性配准</a:t>
            </a:r>
            <a:r>
              <a:rPr lang="en-US" altLang="zh-CN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非刚性配准</a:t>
            </a:r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效果，仅保留重合点云部分，丢失大量特征</a:t>
            </a:r>
            <a:endParaRPr lang="zh-CN" altLang="en-US" sz="1395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130363" y="5998092"/>
            <a:ext cx="3115783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③此为</a:t>
            </a:r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刚性配准</a:t>
            </a:r>
            <a:r>
              <a:rPr lang="en-US" altLang="zh-CN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非刚性配准</a:t>
            </a:r>
            <a:r>
              <a:rPr lang="en-US" altLang="zh-CN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395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融合局部和全局特征效果，源点云形状大致保留，初步对齐，配准效果有待改进</a:t>
            </a:r>
            <a:endParaRPr lang="zh-CN" altLang="en-US" sz="1395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4150" y="250825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37791" y="43581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48705" y="43581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80820" y="275590"/>
            <a:ext cx="752030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理论基础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25"/>
          <p:cNvSpPr txBox="1"/>
          <p:nvPr>
            <p:custDataLst>
              <p:tags r:id="rId1"/>
            </p:custDataLst>
          </p:nvPr>
        </p:nvSpPr>
        <p:spPr>
          <a:xfrm>
            <a:off x="477520" y="1028065"/>
            <a:ext cx="10784205" cy="2459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26695" lvl="1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b="1">
                <a:sym typeface="Arimo" panose="020B0604020202020204"/>
              </a:rPr>
              <a:t>神经网络的频谱偏差</a:t>
            </a:r>
            <a:r>
              <a:rPr lang="zh-CN" altLang="en-US" sz="1600">
                <a:sym typeface="Arimo" panose="020B0604020202020204"/>
              </a:rPr>
              <a:t> (Spectral Bias of Neural Networks)</a:t>
            </a: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ym typeface="Arimo" panose="020B0604020202020204"/>
              </a:rPr>
              <a:t>核心理论：基于梯度的全连接神经网络（MLP）在训练中存在显著的</a:t>
            </a:r>
            <a:r>
              <a:rPr lang="zh-CN" altLang="en-US" sz="1600">
                <a:solidFill>
                  <a:srgbClr val="FF0000"/>
                </a:solidFill>
                <a:sym typeface="Arimo" panose="020B0604020202020204"/>
              </a:rPr>
              <a:t>频谱偏差</a:t>
            </a:r>
            <a:r>
              <a:rPr lang="zh-CN" altLang="en-US" sz="1600">
                <a:sym typeface="Arimo" panose="020B0604020202020204"/>
              </a:rPr>
              <a:t> 。Rahaman et al. (2018) 研究指出：</a:t>
            </a:r>
            <a:r>
              <a:rPr lang="zh-CN" altLang="en-US" sz="1600">
                <a:solidFill>
                  <a:schemeClr val="accent1"/>
                </a:solidFill>
                <a:sym typeface="Arimo" panose="020B0604020202020204"/>
              </a:rPr>
              <a:t>基于 ReLU 激活函数的网络优先收敛于目标函数的低频分量，出现高频衰减现象</a:t>
            </a:r>
            <a:r>
              <a:rPr lang="zh-CN" altLang="en-US" sz="1600">
                <a:sym typeface="Arimo" panose="020B0604020202020204"/>
              </a:rPr>
              <a:t>：网络对高频复杂信号的学习速率极低，呈现出显著的平滑倾向。</a:t>
            </a: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ym typeface="Arimo" panose="020B0604020202020204"/>
              </a:rPr>
              <a:t>具体</a:t>
            </a:r>
            <a:r>
              <a:rPr lang="zh-CN" altLang="en-US" sz="1600">
                <a:sym typeface="Arimo" panose="020B0604020202020204"/>
              </a:rPr>
              <a:t>表现：若将原始坐标</a:t>
            </a:r>
            <a:r>
              <a:rPr lang="en-US" altLang="zh-CN" sz="1600">
                <a:sym typeface="Arimo" panose="020B0604020202020204"/>
              </a:rPr>
              <a:t> (x, y, z)</a:t>
            </a:r>
            <a:r>
              <a:rPr lang="zh-CN" altLang="en-US" sz="1600">
                <a:sym typeface="Arimo" panose="020B0604020202020204"/>
              </a:rPr>
              <a:t>直接输入</a:t>
            </a:r>
            <a:r>
              <a:rPr lang="en-US" altLang="zh-CN" sz="1600">
                <a:sym typeface="Arimo" panose="020B0604020202020204"/>
              </a:rPr>
              <a:t> MLP</a:t>
            </a:r>
            <a:r>
              <a:rPr lang="zh-CN" altLang="en-US" sz="1600">
                <a:sym typeface="Arimo" panose="020B0604020202020204"/>
              </a:rPr>
              <a:t>，网络固有的频谱偏差将在几何空间表现为强烈的平滑性先验</a:t>
            </a:r>
            <a:r>
              <a:rPr lang="zh-CN" sz="1600">
                <a:sym typeface="Arimo" panose="020B0604020202020204"/>
              </a:rPr>
              <a:t>，</a:t>
            </a:r>
            <a:r>
              <a:rPr lang="zh-CN" altLang="en-US" sz="1600">
                <a:sym typeface="Arimo" panose="020B0604020202020204"/>
              </a:rPr>
              <a:t>让网络优先拟合低频分量，模型能够迅速捕捉到低频的整体刚性运动（平移与旋转）。然而，对于局部非刚性形变的高频信号，网络的梯度下降极其缓慢，出现显著的高频衰减现象。</a:t>
            </a:r>
            <a:r>
              <a:rPr lang="zh-CN" altLang="en-US" sz="1600">
                <a:solidFill>
                  <a:schemeClr val="accent1"/>
                </a:solidFill>
                <a:sym typeface="Arimo" panose="020B0604020202020204"/>
              </a:rPr>
              <a:t>这意味着在有限的训练迭代内，基于直接坐标映射的模型无法有效学习到复杂的局部形变，从而导致配准结果丢失高频细节</a:t>
            </a:r>
            <a:r>
              <a:rPr lang="en-US" altLang="zh-CN" sz="1600">
                <a:solidFill>
                  <a:schemeClr val="accent1"/>
                </a:solidFill>
                <a:sym typeface="Arimo" panose="020B0604020202020204"/>
              </a:rPr>
              <a:t> </a:t>
            </a:r>
            <a:r>
              <a:rPr lang="zh-CN" altLang="en-US" sz="1600">
                <a:solidFill>
                  <a:schemeClr val="accent1"/>
                </a:solidFill>
                <a:sym typeface="Arimo" panose="020B0604020202020204"/>
              </a:rPr>
              <a:t>。</a:t>
            </a:r>
            <a:endParaRPr lang="zh-CN" altLang="en-US" sz="1600">
              <a:solidFill>
                <a:schemeClr val="accent1"/>
              </a:solidFill>
              <a:sym typeface="Arimo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860" y="3534410"/>
            <a:ext cx="11076305" cy="3077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/>
              <a:t>傅里叶特征映射 </a:t>
            </a:r>
            <a:r>
              <a:rPr lang="zh-CN" altLang="en-US" sz="1600"/>
              <a:t>(Fourier Feature Mapping)</a:t>
            </a:r>
            <a:endParaRPr lang="zh-CN" altLang="en-US" sz="160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/>
              <a:t>引入Tancik(NeurIPS 2020) 的傅里叶特征理论：通过坐标映射调节神经正切核（Neural Tangent Kernel, NTK）的频谱特性，从根本上控制网络对特定频率的敏感度。</a:t>
            </a:r>
            <a:endParaRPr lang="zh-CN" altLang="en-US" sz="160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/>
              <a:t>正弦位置编码 (Sinusoidal Positional Encoding)：NDP 采用显式的特征映射函数 Γ(p) 将低维坐标投影至高维空间：</a:t>
            </a:r>
            <a:endParaRPr lang="zh-CN" altLang="en-US" sz="160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带宽控制参数 σ (Bandwidth Parameter)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σ 决定了编码的频率带宽，是连接几何细节与网络学习能力的桥梁。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Low σ：诱导网络学习低频函数 → 捕捉全局刚性结构。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High σ：诱导网络捕捉高频细节 → 拟合局部非刚性形变。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505325" y="4676775"/>
            <a:ext cx="2819400" cy="463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理论基础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57900" y="3357033"/>
          <a:ext cx="76200" cy="14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57900" y="3357033"/>
                        <a:ext cx="76200" cy="143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575310" y="1386205"/>
            <a:ext cx="10622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特殊欧几里得群与流形几何</a:t>
            </a:r>
            <a:r>
              <a:rPr lang="en-US" altLang="zh-CN" sz="1600"/>
              <a:t> (SE(3) Manifold</a:t>
            </a:r>
            <a:r>
              <a:rPr lang="zh-CN" altLang="en-US" sz="1600"/>
              <a:t>和</a:t>
            </a:r>
            <a:r>
              <a:rPr lang="en-US" altLang="zh-CN" sz="1600"/>
              <a:t>Lie Group)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为了保证形变的物理合理性。三维空间中的刚体运动由旋转和平移组成，构成特殊欧几里得群</a:t>
            </a:r>
            <a:r>
              <a:rPr lang="en-US" altLang="zh-CN" sz="1600"/>
              <a:t> SE(3)</a:t>
            </a:r>
            <a:r>
              <a:rPr lang="zh-CN" altLang="en-US" sz="1600"/>
              <a:t>。</a:t>
            </a:r>
            <a:r>
              <a:rPr lang="en-US" altLang="zh-CN" sz="1600">
                <a:solidFill>
                  <a:schemeClr val="accent1"/>
                </a:solidFill>
              </a:rPr>
              <a:t>SE(3)</a:t>
            </a:r>
            <a:r>
              <a:rPr lang="zh-CN" altLang="en-US" sz="1600">
                <a:solidFill>
                  <a:schemeClr val="accent1"/>
                </a:solidFill>
              </a:rPr>
              <a:t>是非线性流形，不具备向量空间的加法封闭性，不适合神经网络直接回归。</a:t>
            </a:r>
            <a:endParaRPr lang="zh-CN" altLang="en-US" sz="1600">
              <a:solidFill>
                <a:schemeClr val="accent1"/>
              </a:solidFill>
            </a:endParaRPr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李代数参数化：利用</a:t>
            </a:r>
            <a:r>
              <a:rPr lang="en-US" altLang="zh-CN" sz="1600"/>
              <a:t>SE(3)</a:t>
            </a:r>
            <a:r>
              <a:rPr lang="zh-CN" altLang="en-US" sz="1600"/>
              <a:t>在单位元处的切空间，即李代数</a:t>
            </a:r>
            <a:r>
              <a:rPr lang="en-US" altLang="zh-CN" sz="1600"/>
              <a:t>se(3)</a:t>
            </a:r>
            <a:r>
              <a:rPr lang="zh-CN" altLang="en-US" sz="1600"/>
              <a:t>。</a:t>
            </a:r>
            <a:r>
              <a:rPr lang="en-US" altLang="zh-CN" sz="1600"/>
              <a:t>se(3)</a:t>
            </a:r>
            <a:r>
              <a:rPr lang="zh-CN" altLang="en-US" sz="1600"/>
              <a:t>是线性向量空间，完美契合神经网络的输出层设计。将刚体变换参数化为一个六维向量</a:t>
            </a:r>
            <a:r>
              <a:rPr lang="en-US" altLang="zh-CN" sz="1600"/>
              <a:t> </a:t>
            </a:r>
            <a:endParaRPr lang="en-US" altLang="zh-CN" sz="1600"/>
          </a:p>
          <a:p>
            <a:endParaRPr lang="zh-CN" altLang="en-US" sz="1600"/>
          </a:p>
          <a:p>
            <a:endParaRPr lang="en-US" altLang="zh-CN" sz="1600"/>
          </a:p>
          <a:p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指数映射与刚性保证：从代数到群的映射：</a:t>
            </a:r>
            <a:r>
              <a:rPr lang="zh-CN" altLang="en-US" sz="1600">
                <a:solidFill>
                  <a:schemeClr val="accent1"/>
                </a:solidFill>
              </a:rPr>
              <a:t>通过指数映射实现从线性空间</a:t>
            </a:r>
            <a:r>
              <a:rPr lang="en-US" altLang="zh-CN" sz="1600">
                <a:solidFill>
                  <a:schemeClr val="accent1"/>
                </a:solidFill>
              </a:rPr>
              <a:t>se(3) </a:t>
            </a:r>
            <a:r>
              <a:rPr lang="zh-CN" altLang="en-US" sz="1600">
                <a:solidFill>
                  <a:schemeClr val="accent1"/>
                </a:solidFill>
              </a:rPr>
              <a:t>回归到流形</a:t>
            </a:r>
            <a:r>
              <a:rPr lang="en-US" altLang="zh-CN" sz="1600">
                <a:solidFill>
                  <a:schemeClr val="accent1"/>
                </a:solidFill>
              </a:rPr>
              <a:t>SE(3)</a:t>
            </a:r>
            <a:r>
              <a:rPr lang="zh-CN" altLang="en-US" sz="1600">
                <a:solidFill>
                  <a:schemeClr val="accent1"/>
                </a:solidFill>
              </a:rPr>
              <a:t>。</a:t>
            </a:r>
            <a:endParaRPr lang="zh-CN" altLang="en-US" sz="1600"/>
          </a:p>
          <a:p>
            <a:r>
              <a:rPr lang="zh-CN" altLang="en-US" sz="1600"/>
              <a:t>罗德里格斯公式</a:t>
            </a:r>
            <a:r>
              <a:rPr lang="en-US" altLang="zh-CN" sz="1600"/>
              <a:t> (Rodrigues' Rotation Formula)</a:t>
            </a:r>
            <a:r>
              <a:rPr lang="zh-CN" altLang="en-US" sz="1600"/>
              <a:t>：对于旋转向量</a:t>
            </a:r>
            <a:r>
              <a:rPr lang="en-US" altLang="zh-CN" sz="1600"/>
              <a:t>     </a:t>
            </a:r>
            <a:r>
              <a:rPr lang="zh-CN" altLang="en-US" sz="1600"/>
              <a:t>，其闭式解为：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pPr marL="914400" lvl="2" indent="0"/>
            <a:r>
              <a:rPr lang="zh-CN" altLang="en-US" sz="1600"/>
              <a:t>其中</a:t>
            </a:r>
            <a:r>
              <a:rPr lang="en-US" altLang="zh-CN" sz="1600"/>
              <a:t>     </a:t>
            </a:r>
            <a:r>
              <a:rPr lang="zh-CN" altLang="en-US" sz="1600"/>
              <a:t>为</a:t>
            </a:r>
            <a:r>
              <a:rPr lang="en-US" altLang="zh-CN" sz="1600"/>
              <a:t>      </a:t>
            </a:r>
            <a:r>
              <a:rPr lang="zh-CN" altLang="en-US" sz="1600"/>
              <a:t>对应的反对称矩阵。</a:t>
            </a:r>
            <a:endParaRPr lang="zh-CN" altLang="en-US" sz="1600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几何意义：</a:t>
            </a:r>
            <a:r>
              <a:rPr lang="zh-CN" altLang="en-US" sz="1600">
                <a:solidFill>
                  <a:schemeClr val="accent1"/>
                </a:solidFill>
              </a:rPr>
              <a:t>严格刚性约束</a:t>
            </a:r>
            <a:r>
              <a:rPr lang="zh-CN" altLang="en-US" sz="1600"/>
              <a:t>：该数学工具强制输出矩阵满足正交性</a:t>
            </a:r>
            <a:r>
              <a:rPr lang="en-US" altLang="zh-CN" sz="1600"/>
              <a:t> (R</a:t>
            </a:r>
            <a:r>
              <a:rPr lang="en-US" altLang="zh-CN" sz="1600" baseline="30000"/>
              <a:t>T</a:t>
            </a:r>
            <a:r>
              <a:rPr lang="en-US" altLang="zh-CN" sz="1600"/>
              <a:t> R = I)</a:t>
            </a:r>
            <a:r>
              <a:rPr lang="zh-CN" altLang="en-US" sz="1600"/>
              <a:t>。</a:t>
            </a:r>
            <a:r>
              <a:rPr lang="zh-CN" altLang="en-US" sz="1600">
                <a:solidFill>
                  <a:schemeClr val="accent1"/>
                </a:solidFill>
              </a:rPr>
              <a:t>消除体积畸变</a:t>
            </a:r>
            <a:r>
              <a:rPr lang="zh-CN" altLang="en-US" sz="1600"/>
              <a:t>：根除了直接回归位移向量导致的</a:t>
            </a:r>
            <a:r>
              <a:rPr lang="zh-CN" altLang="en-US" sz="1600"/>
              <a:t>局部塌缩，保证局部变换的物理合法性。</a:t>
            </a:r>
            <a:endParaRPr lang="en-US" altLang="zh-CN" sz="1600"/>
          </a:p>
        </p:txBody>
      </p:sp>
      <p:pic>
        <p:nvPicPr>
          <p:cNvPr id="4" name="图片 3"/>
          <p:cNvPicPr/>
          <p:nvPr/>
        </p:nvPicPr>
        <p:blipFill>
          <a:blip r:embed="rId3"/>
          <a:srcRect l="-10824" t="33391"/>
          <a:stretch>
            <a:fillRect/>
          </a:stretch>
        </p:blipFill>
        <p:spPr>
          <a:xfrm>
            <a:off x="5053330" y="2665095"/>
            <a:ext cx="572135" cy="24447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rcRect t="17905"/>
          <a:stretch>
            <a:fillRect/>
          </a:stretch>
        </p:blipFill>
        <p:spPr>
          <a:xfrm>
            <a:off x="3961130" y="2965450"/>
            <a:ext cx="3990340" cy="39306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rcRect l="-29755" t="24317" r="-32209" b="23087"/>
          <a:stretch>
            <a:fillRect/>
          </a:stretch>
        </p:blipFill>
        <p:spPr>
          <a:xfrm>
            <a:off x="6313170" y="3881120"/>
            <a:ext cx="299085" cy="2444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2044065" y="4739640"/>
            <a:ext cx="164465" cy="33845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/>
          <a:srcRect l="-29755" t="24317" r="-32209" b="23087"/>
          <a:stretch>
            <a:fillRect/>
          </a:stretch>
        </p:blipFill>
        <p:spPr>
          <a:xfrm>
            <a:off x="2484755" y="4854575"/>
            <a:ext cx="299085" cy="24447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7"/>
          <a:stretch>
            <a:fillRect/>
          </a:stretch>
        </p:blipFill>
        <p:spPr>
          <a:xfrm>
            <a:off x="4262755" y="4139565"/>
            <a:ext cx="2753995" cy="525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理论基础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5310" y="1386205"/>
            <a:ext cx="106222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鲁棒性距离度量分析</a:t>
            </a:r>
            <a:r>
              <a:rPr lang="en-US" altLang="zh-CN" sz="1600" b="1"/>
              <a:t> </a:t>
            </a:r>
            <a:r>
              <a:rPr lang="en-US" altLang="zh-CN" sz="1600"/>
              <a:t>(Robust Distance Metric)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倒角距离定义</a:t>
            </a:r>
            <a:r>
              <a:rPr lang="en-US" altLang="zh-CN" sz="1600"/>
              <a:t> (Chamfer Distance Definition)</a:t>
            </a:r>
            <a:r>
              <a:rPr lang="zh-CN" altLang="en-US" sz="1600"/>
              <a:t>：衡量源点云</a:t>
            </a:r>
            <a:r>
              <a:rPr lang="en-US" altLang="zh-CN" sz="1600"/>
              <a:t>S</a:t>
            </a:r>
            <a:r>
              <a:rPr lang="zh-CN" altLang="en-US" sz="1600"/>
              <a:t>与目标点云</a:t>
            </a:r>
            <a:r>
              <a:rPr lang="en-US" altLang="zh-CN" sz="1600"/>
              <a:t>T</a:t>
            </a:r>
            <a:r>
              <a:rPr lang="zh-CN" altLang="en-US" sz="1600"/>
              <a:t>的非对称相似度：</a:t>
            </a:r>
            <a:endParaRPr lang="zh-CN" altLang="en-US" sz="1600"/>
          </a:p>
          <a:p>
            <a:endParaRPr lang="zh-CN" altLang="en-US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范数选择的统计学假设</a:t>
            </a:r>
            <a:r>
              <a:rPr lang="en-US" altLang="zh-CN" sz="1600"/>
              <a:t> (Statistical Priors)</a:t>
            </a:r>
            <a:r>
              <a:rPr lang="zh-CN" altLang="en-US" sz="1600"/>
              <a:t>：</a:t>
            </a:r>
            <a:r>
              <a:rPr lang="en-US" altLang="zh-CN" sz="1600"/>
              <a:t>L</a:t>
            </a:r>
            <a:r>
              <a:rPr lang="en-US" altLang="zh-CN" sz="1600" baseline="-25000"/>
              <a:t>2</a:t>
            </a:r>
            <a:r>
              <a:rPr lang="zh-CN" altLang="en-US" sz="1600"/>
              <a:t>范数</a:t>
            </a:r>
            <a:r>
              <a:rPr lang="en-US" altLang="zh-CN" sz="1600"/>
              <a:t> (         )</a:t>
            </a:r>
            <a:r>
              <a:rPr lang="zh-CN" altLang="en-US" sz="1600"/>
              <a:t>：隐含高斯噪声假设。对离群点（</a:t>
            </a:r>
            <a:r>
              <a:rPr lang="en-US" altLang="zh-CN" sz="1600"/>
              <a:t>Outliers</a:t>
            </a:r>
            <a:r>
              <a:rPr lang="zh-CN" altLang="en-US" sz="1600"/>
              <a:t>）极度敏感，在部分重叠配准中易导致整体形状崩塌。</a:t>
            </a:r>
            <a:r>
              <a:rPr lang="en-US" altLang="zh-CN" sz="1600"/>
              <a:t>L</a:t>
            </a:r>
            <a:r>
              <a:rPr lang="en-US" altLang="zh-CN" sz="1600" baseline="-25000"/>
              <a:t>1</a:t>
            </a:r>
            <a:r>
              <a:rPr lang="zh-CN" altLang="en-US" sz="1600"/>
              <a:t>范数</a:t>
            </a:r>
            <a:r>
              <a:rPr lang="en-US" altLang="zh-CN" sz="1600"/>
              <a:t> (         )</a:t>
            </a:r>
            <a:r>
              <a:rPr lang="zh-CN" altLang="en-US" sz="1600"/>
              <a:t>：隐含拉普拉斯分布假设，允许部分点不匹配，适配部分重叠配准任务</a:t>
            </a:r>
            <a:r>
              <a:rPr lang="zh-CN" altLang="en-US" sz="1600"/>
              <a:t>。</a:t>
            </a:r>
            <a:endParaRPr lang="zh-CN" altLang="en-US" sz="1600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NDP </a:t>
            </a:r>
            <a:r>
              <a:rPr lang="zh-CN" altLang="en-US" sz="1600"/>
              <a:t>的选择：</a:t>
            </a:r>
            <a:r>
              <a:rPr lang="en-US" altLang="zh-CN" sz="1600">
                <a:solidFill>
                  <a:schemeClr val="accent1"/>
                </a:solidFill>
              </a:rPr>
              <a:t>L</a:t>
            </a:r>
            <a:r>
              <a:rPr lang="en-US" altLang="zh-CN" sz="1600" baseline="-25000">
                <a:solidFill>
                  <a:schemeClr val="accent1"/>
                </a:solidFill>
              </a:rPr>
              <a:t>1</a:t>
            </a:r>
            <a:r>
              <a:rPr lang="zh-CN" altLang="en-US" sz="1600">
                <a:solidFill>
                  <a:schemeClr val="accent1"/>
                </a:solidFill>
              </a:rPr>
              <a:t>鲁棒性稀疏性诱导</a:t>
            </a:r>
            <a:r>
              <a:rPr lang="zh-CN" altLang="en-US" sz="1600"/>
              <a:t>：</a:t>
            </a:r>
            <a:r>
              <a:rPr lang="en-US" altLang="zh-CN" sz="1600"/>
              <a:t>L</a:t>
            </a:r>
            <a:r>
              <a:rPr lang="en-US" altLang="zh-CN" sz="1600" baseline="-25000"/>
              <a:t>1</a:t>
            </a:r>
            <a:r>
              <a:rPr lang="zh-CN" altLang="en-US" sz="1600"/>
              <a:t>范数允许部分点存在较大误差，即对应无匹配区域，而不对模型施加过度惩罚。这是</a:t>
            </a:r>
            <a:r>
              <a:rPr lang="en-US" altLang="zh-CN" sz="1600"/>
              <a:t> NDP </a:t>
            </a:r>
            <a:r>
              <a:rPr lang="zh-CN" altLang="en-US" sz="1600"/>
              <a:t>处理低重叠率场景的关键数学保障。</a:t>
            </a:r>
            <a:endParaRPr lang="zh-CN" altLang="en-US" sz="1600"/>
          </a:p>
        </p:txBody>
      </p:sp>
      <p:pic>
        <p:nvPicPr>
          <p:cNvPr id="12" name="图片 11"/>
          <p:cNvPicPr/>
          <p:nvPr/>
        </p:nvPicPr>
        <p:blipFill>
          <a:blip r:embed="rId1"/>
          <a:srcRect l="-10674" t="37241"/>
          <a:stretch>
            <a:fillRect/>
          </a:stretch>
        </p:blipFill>
        <p:spPr>
          <a:xfrm>
            <a:off x="5516880" y="2896870"/>
            <a:ext cx="500380" cy="23114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2"/>
          <a:srcRect l="-5217" t="32129"/>
          <a:stretch>
            <a:fillRect/>
          </a:stretch>
        </p:blipFill>
        <p:spPr>
          <a:xfrm>
            <a:off x="5354955" y="3155950"/>
            <a:ext cx="452120" cy="214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70" y="1988185"/>
            <a:ext cx="5223510" cy="738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79840" y="2783316"/>
            <a:ext cx="3002350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目 录</a:t>
            </a:r>
            <a:endParaRPr lang="en-US" sz="8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6492382" y="-12700"/>
            <a:ext cx="3916833" cy="1723789"/>
            <a:chOff x="0" y="0"/>
            <a:chExt cx="7833666" cy="3447578"/>
          </a:xfrm>
        </p:grpSpPr>
        <p:sp>
          <p:nvSpPr>
            <p:cNvPr id="4" name="Freeform 4"/>
            <p:cNvSpPr/>
            <p:nvPr/>
          </p:nvSpPr>
          <p:spPr>
            <a:xfrm>
              <a:off x="-762" y="-762"/>
              <a:ext cx="7833614" cy="3448431"/>
            </a:xfrm>
            <a:custGeom>
              <a:avLst/>
              <a:gdLst/>
              <a:ahLst/>
              <a:cxnLst/>
              <a:rect l="l" t="t" r="r" b="b"/>
              <a:pathLst>
                <a:path w="7833614" h="3448431">
                  <a:moveTo>
                    <a:pt x="3916807" y="3447542"/>
                  </a:moveTo>
                  <a:cubicBezTo>
                    <a:pt x="3616198" y="3448431"/>
                    <a:pt x="3327781" y="3328924"/>
                    <a:pt x="3115818" y="3115818"/>
                  </a:cubicBezTo>
                  <a:lnTo>
                    <a:pt x="0" y="0"/>
                  </a:lnTo>
                  <a:lnTo>
                    <a:pt x="968756" y="0"/>
                  </a:lnTo>
                  <a:lnTo>
                    <a:pt x="3600323" y="2631186"/>
                  </a:lnTo>
                  <a:cubicBezTo>
                    <a:pt x="3775075" y="2805938"/>
                    <a:pt x="4058412" y="2805938"/>
                    <a:pt x="4233164" y="2631186"/>
                  </a:cubicBezTo>
                  <a:lnTo>
                    <a:pt x="6864477" y="0"/>
                  </a:lnTo>
                  <a:lnTo>
                    <a:pt x="7833614" y="0"/>
                  </a:lnTo>
                  <a:lnTo>
                    <a:pt x="4717796" y="3115818"/>
                  </a:lnTo>
                  <a:cubicBezTo>
                    <a:pt x="4505833" y="3328924"/>
                    <a:pt x="4217416" y="3448431"/>
                    <a:pt x="3916807" y="3447542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8530548" y="-12700"/>
            <a:ext cx="3661451" cy="2449375"/>
            <a:chOff x="0" y="0"/>
            <a:chExt cx="7322902" cy="4898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22947" cy="4898771"/>
            </a:xfrm>
            <a:custGeom>
              <a:avLst/>
              <a:gdLst/>
              <a:ahLst/>
              <a:cxnLst/>
              <a:rect l="l" t="t" r="r" b="b"/>
              <a:pathLst>
                <a:path w="7322947" h="4898771">
                  <a:moveTo>
                    <a:pt x="5521833" y="4898771"/>
                  </a:moveTo>
                  <a:cubicBezTo>
                    <a:pt x="5906516" y="4898771"/>
                    <a:pt x="6291326" y="4752340"/>
                    <a:pt x="6584188" y="4459478"/>
                  </a:cubicBezTo>
                  <a:lnTo>
                    <a:pt x="7322947" y="3720592"/>
                  </a:lnTo>
                  <a:lnTo>
                    <a:pt x="7322947" y="2751582"/>
                  </a:lnTo>
                  <a:lnTo>
                    <a:pt x="6099683" y="3974846"/>
                  </a:lnTo>
                  <a:cubicBezTo>
                    <a:pt x="5780278" y="4293489"/>
                    <a:pt x="5263388" y="4293489"/>
                    <a:pt x="4943983" y="3974846"/>
                  </a:cubicBezTo>
                  <a:lnTo>
                    <a:pt x="969137" y="0"/>
                  </a:lnTo>
                  <a:lnTo>
                    <a:pt x="0" y="0"/>
                  </a:lnTo>
                  <a:lnTo>
                    <a:pt x="4459732" y="4459478"/>
                  </a:lnTo>
                  <a:cubicBezTo>
                    <a:pt x="4752467" y="4752340"/>
                    <a:pt x="5137150" y="4898771"/>
                    <a:pt x="5521833" y="4898771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>
            <p:custDataLst>
              <p:tags r:id="rId1"/>
            </p:custDataLst>
          </p:nvPr>
        </p:nvGrpSpPr>
        <p:grpSpPr>
          <a:xfrm rot="2700000">
            <a:off x="5627177" y="967526"/>
            <a:ext cx="721464" cy="721464"/>
            <a:chOff x="0" y="0"/>
            <a:chExt cx="1442927" cy="1442927"/>
          </a:xfrm>
        </p:grpSpPr>
        <p:sp>
          <p:nvSpPr>
            <p:cNvPr id="8" name="Freeform 8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442974" cy="1442974"/>
            </a:xfrm>
            <a:custGeom>
              <a:avLst/>
              <a:gdLst/>
              <a:ahLst/>
              <a:cxnLst/>
              <a:rect l="l" t="t" r="r" b="b"/>
              <a:pathLst>
                <a:path w="1442974" h="1442974">
                  <a:moveTo>
                    <a:pt x="0" y="202057"/>
                  </a:moveTo>
                  <a:cubicBezTo>
                    <a:pt x="0" y="90424"/>
                    <a:pt x="90424" y="0"/>
                    <a:pt x="202057" y="0"/>
                  </a:cubicBezTo>
                  <a:lnTo>
                    <a:pt x="1240917" y="0"/>
                  </a:lnTo>
                  <a:cubicBezTo>
                    <a:pt x="1352423" y="0"/>
                    <a:pt x="1442974" y="90424"/>
                    <a:pt x="1442974" y="202057"/>
                  </a:cubicBezTo>
                  <a:lnTo>
                    <a:pt x="1442974" y="1240917"/>
                  </a:lnTo>
                  <a:cubicBezTo>
                    <a:pt x="1442974" y="1352423"/>
                    <a:pt x="1352550" y="1442974"/>
                    <a:pt x="1240917" y="1442974"/>
                  </a:cubicBezTo>
                  <a:lnTo>
                    <a:pt x="202057" y="1442974"/>
                  </a:lnTo>
                  <a:cubicBezTo>
                    <a:pt x="90424" y="1442974"/>
                    <a:pt x="0" y="1352423"/>
                    <a:pt x="0" y="1240917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9" name="Group 9"/>
          <p:cNvGrpSpPr/>
          <p:nvPr>
            <p:custDataLst>
              <p:tags r:id="rId3"/>
            </p:custDataLst>
          </p:nvPr>
        </p:nvGrpSpPr>
        <p:grpSpPr>
          <a:xfrm rot="0">
            <a:off x="5627180" y="967531"/>
            <a:ext cx="721464" cy="721463"/>
            <a:chOff x="0" y="0"/>
            <a:chExt cx="1442927" cy="1442926"/>
          </a:xfrm>
        </p:grpSpPr>
        <p:sp>
          <p:nvSpPr>
            <p:cNvPr id="10" name="Freeform 10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442927" cy="1442926"/>
            </a:xfrm>
            <a:custGeom>
              <a:avLst/>
              <a:gdLst/>
              <a:ahLst/>
              <a:cxnLst/>
              <a:rect l="l" t="t" r="r" b="b"/>
              <a:pathLst>
                <a:path w="1442927" h="1442926">
                  <a:moveTo>
                    <a:pt x="0" y="0"/>
                  </a:moveTo>
                  <a:lnTo>
                    <a:pt x="1442927" y="0"/>
                  </a:lnTo>
                  <a:lnTo>
                    <a:pt x="1442927" y="1442926"/>
                  </a:lnTo>
                  <a:lnTo>
                    <a:pt x="0" y="1442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>
              <p:custDataLst>
                <p:tags r:id="rId5"/>
              </p:custDataLst>
            </p:nvPr>
          </p:nvSpPr>
          <p:spPr>
            <a:xfrm>
              <a:off x="0" y="-19050"/>
              <a:ext cx="1442927" cy="1461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800" b="1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01</a:t>
              </a:r>
              <a:endParaRPr lang="en-US" sz="28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 rot="0">
            <a:off x="1132114" y="932940"/>
            <a:ext cx="2598057" cy="587441"/>
            <a:chOff x="0" y="0"/>
            <a:chExt cx="5196114" cy="1174882"/>
          </a:xfrm>
        </p:grpSpPr>
        <p:sp>
          <p:nvSpPr>
            <p:cNvPr id="13" name="Freeform 13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5196114" cy="1174882"/>
            </a:xfrm>
            <a:custGeom>
              <a:avLst/>
              <a:gdLst/>
              <a:ahLst/>
              <a:cxnLst/>
              <a:rect l="l" t="t" r="r" b="b"/>
              <a:pathLst>
                <a:path w="5196114" h="1174882">
                  <a:moveTo>
                    <a:pt x="0" y="0"/>
                  </a:moveTo>
                  <a:lnTo>
                    <a:pt x="5196114" y="0"/>
                  </a:lnTo>
                  <a:lnTo>
                    <a:pt x="5196114" y="1174882"/>
                  </a:lnTo>
                  <a:lnTo>
                    <a:pt x="0" y="1174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0" y="-28575"/>
              <a:ext cx="5196114" cy="120345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20"/>
                </a:lnSpc>
              </a:pPr>
              <a:r>
                <a:rPr lang="en-US" sz="2665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研究背景与意义</a:t>
              </a:r>
              <a:endParaRPr lang="en-US" sz="2665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sp>
        <p:nvSpPr>
          <p:cNvPr id="15" name="AutoShape 15"/>
          <p:cNvSpPr/>
          <p:nvPr>
            <p:custDataLst>
              <p:tags r:id="rId9"/>
            </p:custDataLst>
          </p:nvPr>
        </p:nvSpPr>
        <p:spPr>
          <a:xfrm rot="12084">
            <a:off x="3525719" y="1331758"/>
            <a:ext cx="1806361" cy="0"/>
          </a:xfrm>
          <a:prstGeom prst="line">
            <a:avLst/>
          </a:prstGeom>
          <a:ln w="9525" cap="rnd">
            <a:solidFill>
              <a:srgbClr val="2983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>
            <p:custDataLst>
              <p:tags r:id="rId10"/>
            </p:custDataLst>
          </p:nvPr>
        </p:nvGrpSpPr>
        <p:grpSpPr>
          <a:xfrm rot="2700000">
            <a:off x="5616969" y="2394426"/>
            <a:ext cx="721464" cy="721464"/>
            <a:chOff x="0" y="0"/>
            <a:chExt cx="1442927" cy="1442927"/>
          </a:xfrm>
        </p:grpSpPr>
        <p:sp>
          <p:nvSpPr>
            <p:cNvPr id="18" name="Freeform 18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442974" cy="1442974"/>
            </a:xfrm>
            <a:custGeom>
              <a:avLst/>
              <a:gdLst/>
              <a:ahLst/>
              <a:cxnLst/>
              <a:rect l="l" t="t" r="r" b="b"/>
              <a:pathLst>
                <a:path w="1442974" h="1442974">
                  <a:moveTo>
                    <a:pt x="0" y="202057"/>
                  </a:moveTo>
                  <a:cubicBezTo>
                    <a:pt x="0" y="90424"/>
                    <a:pt x="90424" y="0"/>
                    <a:pt x="202057" y="0"/>
                  </a:cubicBezTo>
                  <a:lnTo>
                    <a:pt x="1240917" y="0"/>
                  </a:lnTo>
                  <a:cubicBezTo>
                    <a:pt x="1352423" y="0"/>
                    <a:pt x="1442974" y="90424"/>
                    <a:pt x="1442974" y="202057"/>
                  </a:cubicBezTo>
                  <a:lnTo>
                    <a:pt x="1442974" y="1240917"/>
                  </a:lnTo>
                  <a:cubicBezTo>
                    <a:pt x="1442974" y="1352423"/>
                    <a:pt x="1352550" y="1442974"/>
                    <a:pt x="1240917" y="1442974"/>
                  </a:cubicBezTo>
                  <a:lnTo>
                    <a:pt x="202057" y="1442974"/>
                  </a:lnTo>
                  <a:cubicBezTo>
                    <a:pt x="90424" y="1442974"/>
                    <a:pt x="0" y="1352423"/>
                    <a:pt x="0" y="1240917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grpSp>
        <p:nvGrpSpPr>
          <p:cNvPr id="19" name="Group 19"/>
          <p:cNvGrpSpPr/>
          <p:nvPr>
            <p:custDataLst>
              <p:tags r:id="rId12"/>
            </p:custDataLst>
          </p:nvPr>
        </p:nvGrpSpPr>
        <p:grpSpPr>
          <a:xfrm rot="0">
            <a:off x="5616972" y="2394431"/>
            <a:ext cx="721464" cy="721463"/>
            <a:chOff x="0" y="0"/>
            <a:chExt cx="1442927" cy="1442926"/>
          </a:xfrm>
        </p:grpSpPr>
        <p:sp>
          <p:nvSpPr>
            <p:cNvPr id="20" name="Freeform 20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442927" cy="1442926"/>
            </a:xfrm>
            <a:custGeom>
              <a:avLst/>
              <a:gdLst/>
              <a:ahLst/>
              <a:cxnLst/>
              <a:rect l="l" t="t" r="r" b="b"/>
              <a:pathLst>
                <a:path w="1442927" h="1442926">
                  <a:moveTo>
                    <a:pt x="0" y="0"/>
                  </a:moveTo>
                  <a:lnTo>
                    <a:pt x="1442927" y="0"/>
                  </a:lnTo>
                  <a:lnTo>
                    <a:pt x="1442927" y="1442926"/>
                  </a:lnTo>
                  <a:lnTo>
                    <a:pt x="0" y="1442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>
              <p:custDataLst>
                <p:tags r:id="rId14"/>
              </p:custDataLst>
            </p:nvPr>
          </p:nvSpPr>
          <p:spPr>
            <a:xfrm>
              <a:off x="0" y="-19050"/>
              <a:ext cx="1442927" cy="1461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800" b="1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02</a:t>
              </a:r>
              <a:endParaRPr lang="en-US" sz="28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22" name="Group 22"/>
          <p:cNvGrpSpPr/>
          <p:nvPr>
            <p:custDataLst>
              <p:tags r:id="rId15"/>
            </p:custDataLst>
          </p:nvPr>
        </p:nvGrpSpPr>
        <p:grpSpPr>
          <a:xfrm rot="0">
            <a:off x="1121906" y="2362446"/>
            <a:ext cx="2598057" cy="584835"/>
            <a:chOff x="0" y="0"/>
            <a:chExt cx="5196114" cy="1169670"/>
          </a:xfrm>
        </p:grpSpPr>
        <p:sp>
          <p:nvSpPr>
            <p:cNvPr id="23" name="Freeform 23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5196114" cy="1169670"/>
            </a:xfrm>
            <a:custGeom>
              <a:avLst/>
              <a:gdLst/>
              <a:ahLst/>
              <a:cxnLst/>
              <a:rect l="l" t="t" r="r" b="b"/>
              <a:pathLst>
                <a:path w="5196114" h="1169670">
                  <a:moveTo>
                    <a:pt x="0" y="0"/>
                  </a:moveTo>
                  <a:lnTo>
                    <a:pt x="5196114" y="0"/>
                  </a:lnTo>
                  <a:lnTo>
                    <a:pt x="5196114" y="1169670"/>
                  </a:lnTo>
                  <a:lnTo>
                    <a:pt x="0" y="1169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>
              <p:custDataLst>
                <p:tags r:id="rId17"/>
              </p:custDataLst>
            </p:nvPr>
          </p:nvSpPr>
          <p:spPr>
            <a:xfrm>
              <a:off x="0" y="-28575"/>
              <a:ext cx="5196114" cy="11982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20"/>
                </a:lnSpc>
              </a:pPr>
              <a:r>
                <a:rPr lang="en-US" sz="2665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研究原理与方法</a:t>
              </a:r>
              <a:endParaRPr lang="en-US" sz="2665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sp>
        <p:nvSpPr>
          <p:cNvPr id="25" name="AutoShape 25"/>
          <p:cNvSpPr/>
          <p:nvPr>
            <p:custDataLst>
              <p:tags r:id="rId18"/>
            </p:custDataLst>
          </p:nvPr>
        </p:nvSpPr>
        <p:spPr>
          <a:xfrm rot="12084">
            <a:off x="3515511" y="2758658"/>
            <a:ext cx="1806361" cy="0"/>
          </a:xfrm>
          <a:prstGeom prst="line">
            <a:avLst/>
          </a:prstGeom>
          <a:ln w="9525" cap="rnd">
            <a:solidFill>
              <a:srgbClr val="DCB8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>
            <p:custDataLst>
              <p:tags r:id="rId19"/>
            </p:custDataLst>
          </p:nvPr>
        </p:nvGrpSpPr>
        <p:grpSpPr>
          <a:xfrm rot="2700000">
            <a:off x="5621498" y="3706430"/>
            <a:ext cx="721464" cy="721464"/>
            <a:chOff x="0" y="0"/>
            <a:chExt cx="1442927" cy="1442927"/>
          </a:xfrm>
        </p:grpSpPr>
        <p:sp>
          <p:nvSpPr>
            <p:cNvPr id="28" name="Freeform 28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1442974" cy="1442974"/>
            </a:xfrm>
            <a:custGeom>
              <a:avLst/>
              <a:gdLst/>
              <a:ahLst/>
              <a:cxnLst/>
              <a:rect l="l" t="t" r="r" b="b"/>
              <a:pathLst>
                <a:path w="1442974" h="1442974">
                  <a:moveTo>
                    <a:pt x="0" y="202057"/>
                  </a:moveTo>
                  <a:cubicBezTo>
                    <a:pt x="0" y="90424"/>
                    <a:pt x="90424" y="0"/>
                    <a:pt x="202057" y="0"/>
                  </a:cubicBezTo>
                  <a:lnTo>
                    <a:pt x="1240917" y="0"/>
                  </a:lnTo>
                  <a:cubicBezTo>
                    <a:pt x="1352423" y="0"/>
                    <a:pt x="1442974" y="90424"/>
                    <a:pt x="1442974" y="202057"/>
                  </a:cubicBezTo>
                  <a:lnTo>
                    <a:pt x="1442974" y="1240917"/>
                  </a:lnTo>
                  <a:cubicBezTo>
                    <a:pt x="1442974" y="1352423"/>
                    <a:pt x="1352550" y="1442974"/>
                    <a:pt x="1240917" y="1442974"/>
                  </a:cubicBezTo>
                  <a:lnTo>
                    <a:pt x="202057" y="1442974"/>
                  </a:lnTo>
                  <a:cubicBezTo>
                    <a:pt x="90424" y="1442974"/>
                    <a:pt x="0" y="1352423"/>
                    <a:pt x="0" y="1240917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29" name="Group 29"/>
          <p:cNvGrpSpPr/>
          <p:nvPr>
            <p:custDataLst>
              <p:tags r:id="rId21"/>
            </p:custDataLst>
          </p:nvPr>
        </p:nvGrpSpPr>
        <p:grpSpPr>
          <a:xfrm rot="0">
            <a:off x="5621501" y="3706435"/>
            <a:ext cx="721464" cy="721463"/>
            <a:chOff x="0" y="0"/>
            <a:chExt cx="1442927" cy="1442926"/>
          </a:xfrm>
        </p:grpSpPr>
        <p:sp>
          <p:nvSpPr>
            <p:cNvPr id="30" name="Freeform 3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442927" cy="1442926"/>
            </a:xfrm>
            <a:custGeom>
              <a:avLst/>
              <a:gdLst/>
              <a:ahLst/>
              <a:cxnLst/>
              <a:rect l="l" t="t" r="r" b="b"/>
              <a:pathLst>
                <a:path w="1442927" h="1442926">
                  <a:moveTo>
                    <a:pt x="0" y="0"/>
                  </a:moveTo>
                  <a:lnTo>
                    <a:pt x="1442927" y="0"/>
                  </a:lnTo>
                  <a:lnTo>
                    <a:pt x="1442927" y="1442926"/>
                  </a:lnTo>
                  <a:lnTo>
                    <a:pt x="0" y="1442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>
              <p:custDataLst>
                <p:tags r:id="rId23"/>
              </p:custDataLst>
            </p:nvPr>
          </p:nvSpPr>
          <p:spPr>
            <a:xfrm>
              <a:off x="0" y="-19050"/>
              <a:ext cx="1442927" cy="1461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800" b="1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03</a:t>
              </a:r>
              <a:endParaRPr lang="en-US" sz="28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32" name="Group 32"/>
          <p:cNvGrpSpPr/>
          <p:nvPr>
            <p:custDataLst>
              <p:tags r:id="rId24"/>
            </p:custDataLst>
          </p:nvPr>
        </p:nvGrpSpPr>
        <p:grpSpPr>
          <a:xfrm rot="0">
            <a:off x="1126435" y="3674450"/>
            <a:ext cx="2598057" cy="584835"/>
            <a:chOff x="0" y="0"/>
            <a:chExt cx="5196114" cy="1169670"/>
          </a:xfrm>
        </p:grpSpPr>
        <p:sp>
          <p:nvSpPr>
            <p:cNvPr id="33" name="Freeform 33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5196114" cy="1169670"/>
            </a:xfrm>
            <a:custGeom>
              <a:avLst/>
              <a:gdLst/>
              <a:ahLst/>
              <a:cxnLst/>
              <a:rect l="l" t="t" r="r" b="b"/>
              <a:pathLst>
                <a:path w="5196114" h="1169670">
                  <a:moveTo>
                    <a:pt x="0" y="0"/>
                  </a:moveTo>
                  <a:lnTo>
                    <a:pt x="5196114" y="0"/>
                  </a:lnTo>
                  <a:lnTo>
                    <a:pt x="5196114" y="1169670"/>
                  </a:lnTo>
                  <a:lnTo>
                    <a:pt x="0" y="1169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>
              <p:custDataLst>
                <p:tags r:id="rId26"/>
              </p:custDataLst>
            </p:nvPr>
          </p:nvSpPr>
          <p:spPr>
            <a:xfrm>
              <a:off x="0" y="-28575"/>
              <a:ext cx="5196114" cy="11982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20"/>
                </a:lnSpc>
              </a:pPr>
              <a:r>
                <a:rPr lang="en-US" sz="2665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实验验证与分析</a:t>
              </a:r>
              <a:endParaRPr lang="en-US" sz="2665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sp>
        <p:nvSpPr>
          <p:cNvPr id="35" name="AutoShape 35"/>
          <p:cNvSpPr/>
          <p:nvPr>
            <p:custDataLst>
              <p:tags r:id="rId27"/>
            </p:custDataLst>
          </p:nvPr>
        </p:nvSpPr>
        <p:spPr>
          <a:xfrm rot="12084">
            <a:off x="3520041" y="4070662"/>
            <a:ext cx="1806361" cy="0"/>
          </a:xfrm>
          <a:prstGeom prst="line">
            <a:avLst/>
          </a:prstGeom>
          <a:ln w="9525" cap="rnd">
            <a:solidFill>
              <a:srgbClr val="2983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7" name="Group 47"/>
          <p:cNvGrpSpPr/>
          <p:nvPr/>
        </p:nvGrpSpPr>
        <p:grpSpPr>
          <a:xfrm rot="0">
            <a:off x="8110258" y="4081524"/>
            <a:ext cx="3816494" cy="976311"/>
            <a:chOff x="0" y="0"/>
            <a:chExt cx="7632988" cy="19526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683028" cy="1618186"/>
            </a:xfrm>
            <a:custGeom>
              <a:avLst/>
              <a:gdLst/>
              <a:ahLst/>
              <a:cxnLst/>
              <a:rect l="l" t="t" r="r" b="b"/>
              <a:pathLst>
                <a:path w="6683028" h="1618186">
                  <a:moveTo>
                    <a:pt x="0" y="0"/>
                  </a:moveTo>
                  <a:lnTo>
                    <a:pt x="6683028" y="0"/>
                  </a:lnTo>
                  <a:lnTo>
                    <a:pt x="6683028" y="1618186"/>
                  </a:lnTo>
                  <a:lnTo>
                    <a:pt x="0" y="1618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949960" y="372534"/>
              <a:ext cx="6683028" cy="15800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30"/>
                </a:lnSpc>
              </a:pPr>
              <a:r>
                <a:rPr lang="en-US" sz="4800" b="1">
                  <a:solidFill>
                    <a:srgbClr val="DCB860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CONTENTS</a:t>
              </a:r>
              <a:endParaRPr lang="en-US" sz="4800" b="1">
                <a:solidFill>
                  <a:srgbClr val="DCB860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 rot="2709738">
            <a:off x="-72738" y="6378071"/>
            <a:ext cx="2061714" cy="2059709"/>
            <a:chOff x="0" y="0"/>
            <a:chExt cx="4123428" cy="411941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123436" cy="4119372"/>
            </a:xfrm>
            <a:custGeom>
              <a:avLst/>
              <a:gdLst/>
              <a:ahLst/>
              <a:cxnLst/>
              <a:rect l="l" t="t" r="r" b="b"/>
              <a:pathLst>
                <a:path w="4123436" h="4119372">
                  <a:moveTo>
                    <a:pt x="0" y="686562"/>
                  </a:moveTo>
                  <a:cubicBezTo>
                    <a:pt x="0" y="307340"/>
                    <a:pt x="307340" y="0"/>
                    <a:pt x="686562" y="0"/>
                  </a:cubicBezTo>
                  <a:lnTo>
                    <a:pt x="3436874" y="0"/>
                  </a:lnTo>
                  <a:cubicBezTo>
                    <a:pt x="3816096" y="0"/>
                    <a:pt x="4123436" y="307340"/>
                    <a:pt x="4123436" y="686562"/>
                  </a:cubicBezTo>
                  <a:lnTo>
                    <a:pt x="4123436" y="3432810"/>
                  </a:lnTo>
                  <a:cubicBezTo>
                    <a:pt x="4123436" y="3812032"/>
                    <a:pt x="3816096" y="4119372"/>
                    <a:pt x="3436874" y="4119372"/>
                  </a:cubicBezTo>
                  <a:lnTo>
                    <a:pt x="686562" y="4119372"/>
                  </a:lnTo>
                  <a:cubicBezTo>
                    <a:pt x="307340" y="4119372"/>
                    <a:pt x="0" y="3812032"/>
                    <a:pt x="0" y="3432810"/>
                  </a:cubicBezTo>
                  <a:close/>
                </a:path>
              </a:pathLst>
            </a:custGeom>
            <a:solidFill>
              <a:srgbClr val="185596">
                <a:alpha val="35686"/>
              </a:srgbClr>
            </a:solidFill>
          </p:spPr>
        </p:sp>
      </p:grpSp>
      <p:grpSp>
        <p:nvGrpSpPr>
          <p:cNvPr id="43" name="Group 27"/>
          <p:cNvGrpSpPr/>
          <p:nvPr>
            <p:custDataLst>
              <p:tags r:id="rId28"/>
            </p:custDataLst>
          </p:nvPr>
        </p:nvGrpSpPr>
        <p:grpSpPr>
          <a:xfrm rot="2700000">
            <a:off x="5629753" y="4971985"/>
            <a:ext cx="721464" cy="721464"/>
            <a:chOff x="0" y="0"/>
            <a:chExt cx="1442927" cy="1442927"/>
          </a:xfrm>
        </p:grpSpPr>
        <p:sp>
          <p:nvSpPr>
            <p:cNvPr id="44" name="Freeform 28"/>
            <p:cNvSpPr/>
            <p:nvPr>
              <p:custDataLst>
                <p:tags r:id="rId29"/>
              </p:custDataLst>
            </p:nvPr>
          </p:nvSpPr>
          <p:spPr>
            <a:xfrm>
              <a:off x="0" y="0"/>
              <a:ext cx="1442974" cy="1442974"/>
            </a:xfrm>
            <a:custGeom>
              <a:avLst/>
              <a:gdLst/>
              <a:ahLst/>
              <a:cxnLst/>
              <a:rect l="l" t="t" r="r" b="b"/>
              <a:pathLst>
                <a:path w="1442974" h="1442974">
                  <a:moveTo>
                    <a:pt x="0" y="202057"/>
                  </a:moveTo>
                  <a:cubicBezTo>
                    <a:pt x="0" y="90424"/>
                    <a:pt x="90424" y="0"/>
                    <a:pt x="202057" y="0"/>
                  </a:cubicBezTo>
                  <a:lnTo>
                    <a:pt x="1240917" y="0"/>
                  </a:lnTo>
                  <a:cubicBezTo>
                    <a:pt x="1352423" y="0"/>
                    <a:pt x="1442974" y="90424"/>
                    <a:pt x="1442974" y="202057"/>
                  </a:cubicBezTo>
                  <a:lnTo>
                    <a:pt x="1442974" y="1240917"/>
                  </a:lnTo>
                  <a:cubicBezTo>
                    <a:pt x="1442974" y="1352423"/>
                    <a:pt x="1352550" y="1442974"/>
                    <a:pt x="1240917" y="1442974"/>
                  </a:cubicBezTo>
                  <a:lnTo>
                    <a:pt x="202057" y="1442974"/>
                  </a:lnTo>
                  <a:cubicBezTo>
                    <a:pt x="90424" y="1442974"/>
                    <a:pt x="0" y="1352423"/>
                    <a:pt x="0" y="1240917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5" name="Group 29"/>
          <p:cNvGrpSpPr/>
          <p:nvPr>
            <p:custDataLst>
              <p:tags r:id="rId30"/>
            </p:custDataLst>
          </p:nvPr>
        </p:nvGrpSpPr>
        <p:grpSpPr>
          <a:xfrm rot="0">
            <a:off x="5629756" y="4971990"/>
            <a:ext cx="721464" cy="721463"/>
            <a:chOff x="0" y="0"/>
            <a:chExt cx="1442927" cy="1442926"/>
          </a:xfrm>
        </p:grpSpPr>
        <p:sp>
          <p:nvSpPr>
            <p:cNvPr id="46" name="Freeform 30"/>
            <p:cNvSpPr/>
            <p:nvPr>
              <p:custDataLst>
                <p:tags r:id="rId31"/>
              </p:custDataLst>
            </p:nvPr>
          </p:nvSpPr>
          <p:spPr>
            <a:xfrm>
              <a:off x="0" y="0"/>
              <a:ext cx="1442927" cy="1442926"/>
            </a:xfrm>
            <a:custGeom>
              <a:avLst/>
              <a:gdLst/>
              <a:ahLst/>
              <a:cxnLst/>
              <a:rect l="l" t="t" r="r" b="b"/>
              <a:pathLst>
                <a:path w="1442927" h="1442926">
                  <a:moveTo>
                    <a:pt x="0" y="0"/>
                  </a:moveTo>
                  <a:lnTo>
                    <a:pt x="1442927" y="0"/>
                  </a:lnTo>
                  <a:lnTo>
                    <a:pt x="1442927" y="1442926"/>
                  </a:lnTo>
                  <a:lnTo>
                    <a:pt x="0" y="1442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31"/>
            <p:cNvSpPr txBox="1"/>
            <p:nvPr>
              <p:custDataLst>
                <p:tags r:id="rId32"/>
              </p:custDataLst>
            </p:nvPr>
          </p:nvSpPr>
          <p:spPr>
            <a:xfrm>
              <a:off x="0" y="-19050"/>
              <a:ext cx="1442927" cy="1461976"/>
            </a:xfrm>
            <a:prstGeom prst="rect">
              <a:avLst/>
            </a:prstGeom>
          </p:spPr>
          <p:txBody>
            <a:bodyPr lIns="0" tIns="0" rIns="0" bIns="0" rtlCol="0" anchor="ctr"/>
            <a:p>
              <a:pPr algn="ctr">
                <a:lnSpc>
                  <a:spcPts val="5040"/>
                </a:lnSpc>
              </a:pPr>
              <a:r>
                <a:rPr lang="en-US" sz="2800" b="1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03</a:t>
              </a:r>
              <a:endParaRPr lang="en-US" sz="28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grpSp>
        <p:nvGrpSpPr>
          <p:cNvPr id="53" name="Group 32"/>
          <p:cNvGrpSpPr/>
          <p:nvPr>
            <p:custDataLst>
              <p:tags r:id="rId33"/>
            </p:custDataLst>
          </p:nvPr>
        </p:nvGrpSpPr>
        <p:grpSpPr>
          <a:xfrm rot="0">
            <a:off x="988005" y="4925717"/>
            <a:ext cx="2744742" cy="599123"/>
            <a:chOff x="-293370" y="-28575"/>
            <a:chExt cx="5489484" cy="1198245"/>
          </a:xfrm>
        </p:grpSpPr>
        <p:sp>
          <p:nvSpPr>
            <p:cNvPr id="54" name="Freeform 33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5196114" cy="1169670"/>
            </a:xfrm>
            <a:custGeom>
              <a:avLst/>
              <a:gdLst/>
              <a:ahLst/>
              <a:cxnLst/>
              <a:rect l="l" t="t" r="r" b="b"/>
              <a:pathLst>
                <a:path w="5196114" h="1169670">
                  <a:moveTo>
                    <a:pt x="0" y="0"/>
                  </a:moveTo>
                  <a:lnTo>
                    <a:pt x="5196114" y="0"/>
                  </a:lnTo>
                  <a:lnTo>
                    <a:pt x="5196114" y="1169670"/>
                  </a:lnTo>
                  <a:lnTo>
                    <a:pt x="0" y="1169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34"/>
            <p:cNvSpPr txBox="1"/>
            <p:nvPr>
              <p:custDataLst>
                <p:tags r:id="rId35"/>
              </p:custDataLst>
            </p:nvPr>
          </p:nvSpPr>
          <p:spPr>
            <a:xfrm>
              <a:off x="-293370" y="-28575"/>
              <a:ext cx="5196114" cy="1198245"/>
            </a:xfrm>
            <a:prstGeom prst="rect">
              <a:avLst/>
            </a:prstGeom>
          </p:spPr>
          <p:txBody>
            <a:bodyPr lIns="0" tIns="0" rIns="0" bIns="0" rtlCol="0" anchor="b"/>
            <a:p>
              <a:pPr algn="ctr">
                <a:lnSpc>
                  <a:spcPts val="4320"/>
                </a:lnSpc>
              </a:pPr>
              <a:r>
                <a:rPr lang="zh-CN" altLang="en-US" sz="2665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Arimo Bold" panose="020B0704020202020204"/>
                  <a:sym typeface="Arimo Bold" panose="020B0704020202020204"/>
                </a:rPr>
                <a:t>总结</a:t>
              </a:r>
              <a:endParaRPr lang="zh-CN" altLang="en-US" sz="2665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endParaRPr>
            </a:p>
          </p:txBody>
        </p:sp>
      </p:grpSp>
      <p:sp>
        <p:nvSpPr>
          <p:cNvPr id="56" name="AutoShape 35"/>
          <p:cNvSpPr/>
          <p:nvPr>
            <p:custDataLst>
              <p:tags r:id="rId36"/>
            </p:custDataLst>
          </p:nvPr>
        </p:nvSpPr>
        <p:spPr>
          <a:xfrm rot="12084">
            <a:off x="3528296" y="5336217"/>
            <a:ext cx="1806361" cy="0"/>
          </a:xfrm>
          <a:prstGeom prst="line">
            <a:avLst/>
          </a:prstGeom>
          <a:ln w="9525" cap="rnd">
            <a:solidFill>
              <a:srgbClr val="2983F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4150" y="250825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60726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60726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31933" y="380255"/>
            <a:ext cx="293532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研究背景与意义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7190" y="3134360"/>
            <a:ext cx="81965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2445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Arimo" panose="020B0604020202020204"/>
              </a:rPr>
              <a:t>配准的本质是求解一个变换函数</a:t>
            </a:r>
            <a:r>
              <a:rPr lang="en-US" altLang="zh-CN" sz="1600">
                <a:sym typeface="Arimo" panose="020B0604020202020204"/>
              </a:rPr>
              <a:t>W</a:t>
            </a:r>
            <a:r>
              <a:rPr lang="zh-CN" altLang="en-US" sz="1600">
                <a:sym typeface="Arimo" panose="020B0604020202020204"/>
              </a:rPr>
              <a:t>，使得源点云</a:t>
            </a:r>
            <a:r>
              <a:rPr lang="en-US" altLang="zh-CN" sz="1600">
                <a:sym typeface="Arimo" panose="020B0604020202020204"/>
              </a:rPr>
              <a:t>S</a:t>
            </a:r>
            <a:r>
              <a:rPr lang="zh-CN" altLang="en-US" sz="1600">
                <a:sym typeface="Arimo" panose="020B0604020202020204"/>
              </a:rPr>
              <a:t>在经过变换后，能够与目标点云</a:t>
            </a:r>
            <a:r>
              <a:rPr lang="en-US" altLang="zh-CN" sz="1600">
                <a:sym typeface="Arimo" panose="020B0604020202020204"/>
              </a:rPr>
              <a:t>T</a:t>
            </a:r>
            <a:r>
              <a:rPr lang="zh-CN" altLang="en-US" sz="1600">
                <a:sym typeface="Arimo" panose="020B0604020202020204"/>
              </a:rPr>
              <a:t>在空间上重合。根据物体性质的不同，配准被严格划分为两类：</a:t>
            </a: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刚性配准</a:t>
            </a:r>
            <a:r>
              <a:rPr lang="zh-CN" altLang="en-US" sz="1600">
                <a:sym typeface="Arimo" panose="020B0604020202020204"/>
              </a:rPr>
              <a:t>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假设物体是不发生形变的（如建筑物、杯子）。此时，变换函数</a:t>
            </a:r>
            <a:r>
              <a:rPr lang="en-US" altLang="zh-CN" sz="1600">
                <a:sym typeface="Arimo" panose="020B0604020202020204"/>
              </a:rPr>
              <a:t>W</a:t>
            </a:r>
            <a:r>
              <a:rPr lang="zh-CN" altLang="en-US" sz="1600">
                <a:sym typeface="Arimo" panose="020B0604020202020204"/>
              </a:rPr>
              <a:t>仅由旋转和平移组成。这是一个相对简单的</a:t>
            </a:r>
            <a:r>
              <a:rPr lang="en-US" altLang="zh-CN" sz="1600">
                <a:sym typeface="Arimo" panose="020B0604020202020204"/>
              </a:rPr>
              <a:t>“6</a:t>
            </a:r>
            <a:r>
              <a:rPr lang="zh-CN" altLang="en-US" sz="1600">
                <a:sym typeface="Arimo" panose="020B0604020202020204"/>
              </a:rPr>
              <a:t>自由度</a:t>
            </a:r>
            <a:r>
              <a:rPr lang="en-US" altLang="zh-CN" sz="1600">
                <a:sym typeface="Arimo" panose="020B0604020202020204"/>
              </a:rPr>
              <a:t>”</a:t>
            </a:r>
            <a:r>
              <a:rPr lang="zh-CN" altLang="en-US" sz="1600">
                <a:sym typeface="Arimo" panose="020B0604020202020204"/>
              </a:rPr>
              <a:t>问题（</a:t>
            </a:r>
            <a:r>
              <a:rPr lang="en-US" altLang="zh-CN" sz="1600">
                <a:sym typeface="Arimo" panose="020B0604020202020204"/>
              </a:rPr>
              <a:t>3</a:t>
            </a:r>
            <a:r>
              <a:rPr lang="zh-CN" altLang="en-US" sz="1600">
                <a:sym typeface="Arimo" panose="020B0604020202020204"/>
              </a:rPr>
              <a:t>个旋转角</a:t>
            </a:r>
            <a:r>
              <a:rPr lang="en-US" altLang="zh-CN" sz="1600">
                <a:sym typeface="Arimo" panose="020B0604020202020204"/>
              </a:rPr>
              <a:t> + 3</a:t>
            </a:r>
            <a:r>
              <a:rPr lang="zh-CN" altLang="en-US" sz="1600">
                <a:sym typeface="Arimo" panose="020B0604020202020204"/>
              </a:rPr>
              <a:t>个位移量）。</a:t>
            </a: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>
              <a:sym typeface="Arimo" panose="020B0604020202020204"/>
            </a:endParaRPr>
          </a:p>
          <a:p>
            <a:pPr marL="512445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非刚性配准</a:t>
            </a:r>
            <a:r>
              <a:rPr lang="zh-CN" altLang="en-US" sz="1600">
                <a:sym typeface="Arimo" panose="020B0604020202020204"/>
              </a:rPr>
              <a:t>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当扫描对象是人体、动物、衣物或软组织器官时，物体自身会发生形变。此时，一个全局的旋转平移矩阵完全失效。因为物体上每一个点的运动轨迹可能都不同。算法必须为点云中的每一个点估算其独特的运动位移。</a:t>
            </a:r>
            <a:endParaRPr lang="zh-CN" altLang="en-US" sz="1600">
              <a:sym typeface="Arimo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4360" y="1751965"/>
            <a:ext cx="7322820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/>
              <a:t>在计算机视觉和图形学领域，点云（</a:t>
            </a:r>
            <a:r>
              <a:rPr lang="en-US" altLang="zh-CN" sz="1600"/>
              <a:t>Point Cloud</a:t>
            </a:r>
            <a:r>
              <a:rPr lang="zh-CN" altLang="en-US" sz="1600"/>
              <a:t>）</a:t>
            </a:r>
            <a:r>
              <a:rPr lang="en-US" altLang="zh-CN" sz="1600"/>
              <a:t> </a:t>
            </a:r>
            <a:r>
              <a:rPr lang="zh-CN" altLang="en-US" sz="1600"/>
              <a:t>是描述三维世界最基础的数据格式。它由空间中无数个离散的坐标点</a:t>
            </a:r>
            <a:r>
              <a:rPr lang="en-US" altLang="zh-CN" sz="1600"/>
              <a:t> (x, y, z)</a:t>
            </a:r>
            <a:r>
              <a:rPr lang="zh-CN" altLang="en-US" sz="1600"/>
              <a:t>组成，通常由激光雷达或</a:t>
            </a:r>
            <a:r>
              <a:rPr lang="en-US" altLang="zh-CN" sz="1600"/>
              <a:t> RGB-D </a:t>
            </a:r>
            <a:r>
              <a:rPr lang="zh-CN" altLang="en-US" sz="1600"/>
              <a:t>深度相机采集。然而，单一视角的扫描往往是不完整的</a:t>
            </a:r>
            <a:r>
              <a:rPr lang="zh-CN" sz="1600"/>
              <a:t>，</a:t>
            </a:r>
            <a:r>
              <a:rPr lang="zh-CN" altLang="en-US" sz="1600"/>
              <a:t>只能看到物体面向传感器的一面。为了构建完整的三维模型，我们需要将不同角度拍摄的点云</a:t>
            </a:r>
            <a:r>
              <a:rPr lang="en-US" altLang="zh-CN" sz="1600"/>
              <a:t>“</a:t>
            </a:r>
            <a:r>
              <a:rPr lang="zh-CN" altLang="en-US" sz="1600"/>
              <a:t>拼接</a:t>
            </a:r>
            <a:r>
              <a:rPr lang="en-US" altLang="zh-CN" sz="1600"/>
              <a:t>”</a:t>
            </a:r>
            <a:r>
              <a:rPr lang="zh-CN" altLang="en-US" sz="1600"/>
              <a:t>在一起，这个过程被称为配准（</a:t>
            </a:r>
            <a:r>
              <a:rPr lang="en-US" altLang="zh-CN" sz="1600"/>
              <a:t>Registration</a:t>
            </a:r>
            <a:r>
              <a:rPr lang="zh-CN" altLang="en-US" sz="1600"/>
              <a:t>）</a:t>
            </a:r>
            <a:r>
              <a:rPr lang="en-US" altLang="zh-CN" sz="1600"/>
              <a:t> 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588010" y="1316355"/>
            <a:ext cx="167957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/>
              <a:t>研究背景</a:t>
            </a:r>
            <a:endParaRPr lang="zh-CN" altLang="en-US" b="1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3810" y="1578610"/>
            <a:ext cx="2625090" cy="2000885"/>
          </a:xfrm>
          <a:prstGeom prst="rect">
            <a:avLst/>
          </a:prstGeom>
        </p:spPr>
      </p:pic>
      <p:grpSp>
        <p:nvGrpSpPr>
          <p:cNvPr id="15" name="Group 2"/>
          <p:cNvGrpSpPr/>
          <p:nvPr/>
        </p:nvGrpSpPr>
        <p:grpSpPr>
          <a:xfrm rot="0">
            <a:off x="8810625" y="1184910"/>
            <a:ext cx="2707640" cy="2413000"/>
            <a:chOff x="0" y="0"/>
            <a:chExt cx="23647400" cy="1271270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sp>
        <p:nvSpPr>
          <p:cNvPr id="19" name="文本框 18"/>
          <p:cNvSpPr txBox="1"/>
          <p:nvPr/>
        </p:nvSpPr>
        <p:spPr>
          <a:xfrm>
            <a:off x="8893810" y="1293495"/>
            <a:ext cx="11379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/>
              <a:t>刚性配准</a:t>
            </a:r>
            <a:endParaRPr lang="zh-CN" altLang="en-US" sz="1600" b="1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830" y="4271645"/>
            <a:ext cx="1797050" cy="1939290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>
          <a:xfrm rot="0">
            <a:off x="8823960" y="3880485"/>
            <a:ext cx="2707640" cy="2413000"/>
            <a:chOff x="0" y="0"/>
            <a:chExt cx="23647400" cy="12712700"/>
          </a:xfrm>
        </p:grpSpPr>
        <p:sp>
          <p:nvSpPr>
            <p:cNvPr id="25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sp>
        <p:nvSpPr>
          <p:cNvPr id="26" name="文本框 25"/>
          <p:cNvSpPr txBox="1"/>
          <p:nvPr/>
        </p:nvSpPr>
        <p:spPr>
          <a:xfrm>
            <a:off x="8907145" y="3989070"/>
            <a:ext cx="175577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/>
              <a:t>非刚性配准</a:t>
            </a:r>
            <a:endParaRPr lang="zh-CN" altLang="en-US" sz="1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935" y="4685665"/>
            <a:ext cx="3184525" cy="6959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4150" y="250825"/>
            <a:ext cx="11823700" cy="635635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60726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60726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31933" y="394225"/>
            <a:ext cx="293532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研究背景与意义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1790" y="1344930"/>
            <a:ext cx="625919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ym typeface="Arimo" panose="020B0604020202020204"/>
              </a:rPr>
              <a:t>非刚性配准的难点</a:t>
            </a:r>
            <a:endParaRPr lang="zh-CN" altLang="en-US" sz="1600" b="1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solidFill>
                  <a:srgbClr val="0070C0"/>
                </a:solidFill>
                <a:sym typeface="Arimo" panose="020B0604020202020204"/>
              </a:rPr>
              <a:t>●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极高的自由度：</a:t>
            </a: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参数量随点数倍增，未知数的数量远超约束条件的数量，导致解空间无限大。</a:t>
            </a:r>
            <a:endParaRPr lang="zh-CN" altLang="en-US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solidFill>
                  <a:srgbClr val="0070C0"/>
                </a:solidFill>
                <a:sym typeface="Arimo" panose="020B0604020202020204"/>
              </a:rPr>
              <a:t>●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部分重叠与遮挡：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受自遮挡和局部重叠限制，算法易将不匹配的区域强行拉伸对齐，破坏原始几何结构。</a:t>
            </a:r>
            <a:endParaRPr lang="zh-CN" altLang="en-US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solidFill>
                  <a:srgbClr val="0070C0"/>
                </a:solidFill>
                <a:sym typeface="Arimo" panose="020B0604020202020204"/>
              </a:rPr>
              <a:t>●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非线性与大变形：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刚性运动是线性的，容易预测。但非刚性形变包含复杂的非线性扭曲（如关节的非线性旋转、皮肤的弹性拉伸）。当形变幅度很大时，难以找到</a:t>
            </a:r>
            <a:r>
              <a:rPr lang="zh-CN" altLang="en-US" sz="1600">
                <a:sym typeface="Arimo" panose="020B0604020202020204"/>
              </a:rPr>
              <a:t>对应关系。</a:t>
            </a:r>
            <a:endParaRPr lang="en-US" altLang="zh-CN" sz="1600">
              <a:sym typeface="Arimo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444865" y="803275"/>
            <a:ext cx="1895475" cy="5308600"/>
            <a:chOff x="22200" y="1982"/>
            <a:chExt cx="4543" cy="13425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200" y="1982"/>
              <a:ext cx="4506" cy="486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03" y="6875"/>
              <a:ext cx="4540" cy="853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4150" y="117475"/>
            <a:ext cx="11823700" cy="6604635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488591" y="308815"/>
            <a:ext cx="439698" cy="439698"/>
            <a:chOff x="0" y="0"/>
            <a:chExt cx="879396" cy="879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99505" y="308816"/>
            <a:ext cx="439698" cy="439698"/>
            <a:chOff x="0" y="0"/>
            <a:chExt cx="879396" cy="879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31933" y="110380"/>
            <a:ext cx="293532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Arimo" panose="020B0604020202020204"/>
                <a:sym typeface="Arimo" panose="020B0604020202020204"/>
              </a:rPr>
              <a:t>研究背景与意义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Arimo" panose="020B0604020202020204"/>
              <a:sym typeface="Arimo" panose="020B060402020202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1790" y="836930"/>
            <a:ext cx="755459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ym typeface="Arimo" panose="020B0604020202020204"/>
              </a:rPr>
              <a:t>相关研究</a:t>
            </a:r>
            <a:endParaRPr lang="en-US" altLang="zh-CN" sz="1600" b="1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1. 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传统优化算法</a:t>
            </a:r>
            <a:endParaRPr lang="zh-CN" altLang="en-US" sz="1600">
              <a:solidFill>
                <a:srgbClr val="0070C0"/>
              </a:solidFill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代表方法：</a:t>
            </a:r>
            <a:r>
              <a:rPr lang="en-US" altLang="zh-CN" sz="1600">
                <a:sym typeface="Arimo" panose="020B0604020202020204"/>
              </a:rPr>
              <a:t> ICP, CPD , Deformation Graph </a:t>
            </a:r>
            <a:r>
              <a:rPr lang="zh-CN" altLang="en-US" sz="1600">
                <a:sym typeface="Arimo" panose="020B0604020202020204"/>
              </a:rPr>
              <a:t>。</a:t>
            </a:r>
            <a:endParaRPr lang="en-US" altLang="zh-CN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主要局限：计算效率低：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尤其是非刚性算法（如</a:t>
            </a:r>
            <a:r>
              <a:rPr lang="en-US" altLang="zh-CN" sz="1600">
                <a:sym typeface="Arimo" panose="020B0604020202020204"/>
              </a:rPr>
              <a:t> CPD</a:t>
            </a:r>
            <a:r>
              <a:rPr lang="zh-CN" altLang="en-US" sz="1600">
                <a:sym typeface="Arimo" panose="020B0604020202020204"/>
              </a:rPr>
              <a:t>），计算复杂度高，难以处理大规模点云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。经典</a:t>
            </a:r>
            <a:r>
              <a:rPr lang="en-US" altLang="zh-CN" sz="1600">
                <a:sym typeface="Arimo" panose="020B0604020202020204"/>
              </a:rPr>
              <a:t> ICP </a:t>
            </a:r>
            <a:r>
              <a:rPr lang="zh-CN" altLang="en-US" sz="1600">
                <a:sym typeface="Arimo" panose="020B0604020202020204"/>
              </a:rPr>
              <a:t>仅适用于刚性物体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；变形图方法依赖拓扑构建，易产生伪影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</a:t>
            </a:r>
            <a:endParaRPr lang="en-US" altLang="zh-CN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2. 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深度学习场景流</a:t>
            </a:r>
            <a:r>
              <a:rPr lang="zh-CN" altLang="en-US" sz="1600">
                <a:solidFill>
                  <a:schemeClr val="tx1"/>
                </a:solidFill>
                <a:sym typeface="Arimo" panose="020B0604020202020204"/>
              </a:rPr>
              <a:t>（每个点的运动）</a:t>
            </a:r>
            <a:endParaRPr lang="zh-CN" altLang="en-US" sz="1600">
              <a:solidFill>
                <a:srgbClr val="0070C0"/>
              </a:solidFill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代表方法：</a:t>
            </a:r>
            <a:r>
              <a:rPr lang="en-US" altLang="zh-CN" sz="1600">
                <a:sym typeface="Arimo" panose="020B0604020202020204"/>
              </a:rPr>
              <a:t> FlowNet3D, PointPWC-Net </a:t>
            </a:r>
            <a:r>
              <a:rPr lang="zh-CN" altLang="en-US" sz="1600">
                <a:sym typeface="Arimo" panose="020B0604020202020204"/>
              </a:rPr>
              <a:t>。</a:t>
            </a:r>
            <a:endParaRPr lang="en-US" altLang="zh-CN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主要局限：泛化能力差：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高度依赖训练数据，对未见过的物体类别效果不佳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缺乏几何约束，容易导致点云结构破碎或扭曲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</a:t>
            </a:r>
            <a:endParaRPr lang="zh-CN" altLang="en-US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3. 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坐标</a:t>
            </a: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 MLP </a:t>
            </a:r>
            <a:r>
              <a:rPr lang="zh-CN" altLang="en-US" sz="1600">
                <a:solidFill>
                  <a:srgbClr val="0070C0"/>
                </a:solidFill>
                <a:sym typeface="Arimo" panose="020B0604020202020204"/>
              </a:rPr>
              <a:t>与隐式表示</a:t>
            </a:r>
            <a:r>
              <a:rPr lang="en-US" altLang="zh-CN" sz="1600">
                <a:solidFill>
                  <a:srgbClr val="0070C0"/>
                </a:solidFill>
                <a:sym typeface="Arimo" panose="020B0604020202020204"/>
              </a:rPr>
              <a:t> (Coordinate-MLP)</a:t>
            </a:r>
            <a:endParaRPr lang="en-US" altLang="zh-CN" sz="1600">
              <a:solidFill>
                <a:srgbClr val="0070C0"/>
              </a:solidFill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代表性方法：神经场景流先验（</a:t>
            </a:r>
            <a:r>
              <a:rPr lang="en-US" altLang="zh-CN" sz="1600">
                <a:sym typeface="Arimo" panose="020B0604020202020204"/>
              </a:rPr>
              <a:t>NSFP</a:t>
            </a:r>
            <a:r>
              <a:rPr lang="zh-CN" altLang="en-US" sz="1600">
                <a:sym typeface="Arimo" panose="020B0604020202020204"/>
              </a:rPr>
              <a:t>）。</a:t>
            </a:r>
            <a:endParaRPr lang="en-US" altLang="zh-CN" sz="1600">
              <a:sym typeface="Arimo" panose="020B0604020202020204"/>
            </a:endParaRPr>
          </a:p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主要局限</a:t>
            </a:r>
            <a:r>
              <a:rPr lang="en-US" altLang="zh-CN" sz="1600">
                <a:sym typeface="Arimo" panose="020B0604020202020204"/>
              </a:rPr>
              <a:t> (</a:t>
            </a:r>
            <a:r>
              <a:rPr lang="zh-CN" altLang="en-US" sz="1600">
                <a:sym typeface="Arimo" panose="020B0604020202020204"/>
              </a:rPr>
              <a:t>本文要解决的核心痛点</a:t>
            </a:r>
            <a:r>
              <a:rPr lang="en-US" altLang="zh-CN" sz="1600">
                <a:sym typeface="Arimo" panose="020B0604020202020204"/>
              </a:rPr>
              <a:t>)</a:t>
            </a:r>
            <a:r>
              <a:rPr lang="zh-CN" altLang="en-US" sz="1600">
                <a:sym typeface="Arimo" panose="020B0604020202020204"/>
              </a:rPr>
              <a:t>：优化速度极慢：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使用</a:t>
            </a:r>
            <a:r>
              <a:rPr lang="en-US" altLang="zh-CN" sz="1600">
                <a:sym typeface="Arimo" panose="020B0604020202020204"/>
              </a:rPr>
              <a:t>“</a:t>
            </a:r>
            <a:r>
              <a:rPr lang="zh-CN" altLang="en-US" sz="1600">
                <a:sym typeface="Arimo" panose="020B0604020202020204"/>
              </a:rPr>
              <a:t>单一大网络</a:t>
            </a:r>
            <a:r>
              <a:rPr lang="en-US" altLang="zh-CN" sz="1600">
                <a:sym typeface="Arimo" panose="020B0604020202020204"/>
              </a:rPr>
              <a:t>”</a:t>
            </a:r>
            <a:r>
              <a:rPr lang="zh-CN" altLang="en-US" sz="1600">
                <a:sym typeface="Arimo" panose="020B0604020202020204"/>
              </a:rPr>
              <a:t>拟合复杂运动，作为黑盒模型难以优化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。缺乏层次性</a:t>
            </a:r>
            <a:r>
              <a:rPr lang="zh-CN" sz="1600">
                <a:sym typeface="Arimo" panose="020B0604020202020204"/>
              </a:rPr>
              <a:t>，</a:t>
            </a:r>
            <a:r>
              <a:rPr lang="zh-CN" altLang="en-US" sz="1600">
                <a:sym typeface="Arimo" panose="020B0604020202020204"/>
              </a:rPr>
              <a:t>难以平衡全局运动和局部细节</a:t>
            </a:r>
            <a:r>
              <a:rPr lang="en-US" altLang="zh-CN" sz="1600">
                <a:sym typeface="Arimo" panose="020B0604020202020204"/>
              </a:rPr>
              <a:t> </a:t>
            </a:r>
            <a:r>
              <a:rPr lang="zh-CN" altLang="en-US" sz="1600">
                <a:sym typeface="Arimo" panose="020B0604020202020204"/>
              </a:rPr>
              <a:t>。</a:t>
            </a:r>
            <a:endParaRPr lang="zh-CN" altLang="en-US" sz="1600">
              <a:sym typeface="Arimo" panose="020B06040202020202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332470" y="2091055"/>
            <a:ext cx="2886710" cy="2173605"/>
            <a:chOff x="13169" y="4259"/>
            <a:chExt cx="4546" cy="34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813" y="5104"/>
              <a:ext cx="3540" cy="111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13" y="6260"/>
              <a:ext cx="3750" cy="1290"/>
            </a:xfrm>
            <a:prstGeom prst="rect">
              <a:avLst/>
            </a:prstGeom>
          </p:spPr>
        </p:pic>
        <p:grpSp>
          <p:nvGrpSpPr>
            <p:cNvPr id="24" name="Group 2"/>
            <p:cNvGrpSpPr/>
            <p:nvPr/>
          </p:nvGrpSpPr>
          <p:grpSpPr>
            <a:xfrm rot="0">
              <a:off x="13451" y="4384"/>
              <a:ext cx="4264" cy="3299"/>
              <a:chOff x="0" y="0"/>
              <a:chExt cx="23647400" cy="12712700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23647400" cy="12712700"/>
              </a:xfrm>
              <a:custGeom>
                <a:avLst/>
                <a:gdLst/>
                <a:ahLst/>
                <a:cxnLst/>
                <a:rect l="l" t="t" r="r" b="b"/>
                <a:pathLst>
                  <a:path w="23647400" h="12712700">
                    <a:moveTo>
                      <a:pt x="12700" y="0"/>
                    </a:moveTo>
                    <a:lnTo>
                      <a:pt x="23634700" y="0"/>
                    </a:lnTo>
                    <a:cubicBezTo>
                      <a:pt x="23641686" y="0"/>
                      <a:pt x="23647400" y="5715"/>
                      <a:pt x="23647400" y="12700"/>
                    </a:cubicBezTo>
                    <a:lnTo>
                      <a:pt x="23647400" y="12700000"/>
                    </a:lnTo>
                    <a:cubicBezTo>
                      <a:pt x="23647400" y="12706985"/>
                      <a:pt x="23641686" y="12712700"/>
                      <a:pt x="23634700" y="12712700"/>
                    </a:cubicBezTo>
                    <a:lnTo>
                      <a:pt x="12700" y="12712700"/>
                    </a:lnTo>
                    <a:cubicBezTo>
                      <a:pt x="5715" y="12712700"/>
                      <a:pt x="0" y="12706985"/>
                      <a:pt x="0" y="12700000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2700000"/>
                    </a:lnTo>
                    <a:lnTo>
                      <a:pt x="12700" y="12700000"/>
                    </a:lnTo>
                    <a:lnTo>
                      <a:pt x="12700" y="12687300"/>
                    </a:lnTo>
                    <a:lnTo>
                      <a:pt x="23634700" y="12687300"/>
                    </a:lnTo>
                    <a:lnTo>
                      <a:pt x="23634700" y="12700000"/>
                    </a:lnTo>
                    <a:lnTo>
                      <a:pt x="23622000" y="12700000"/>
                    </a:lnTo>
                    <a:lnTo>
                      <a:pt x="23622000" y="12700"/>
                    </a:lnTo>
                    <a:lnTo>
                      <a:pt x="23634700" y="12700"/>
                    </a:lnTo>
                    <a:lnTo>
                      <a:pt x="23634700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85596"/>
              </a:solidFill>
            </p:spPr>
          </p:sp>
        </p:grpSp>
        <p:sp>
          <p:nvSpPr>
            <p:cNvPr id="10" name="文本框 9"/>
            <p:cNvSpPr txBox="1"/>
            <p:nvPr/>
          </p:nvSpPr>
          <p:spPr>
            <a:xfrm>
              <a:off x="13169" y="4259"/>
              <a:ext cx="297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26695" lvl="1"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chemeClr val="tx1"/>
                  </a:solidFill>
                  <a:sym typeface="Arimo" panose="020B0604020202020204"/>
                </a:rPr>
                <a:t>深度学习场景流</a:t>
              </a:r>
              <a:endParaRPr lang="zh-CN" altLang="en-US" sz="1600">
                <a:solidFill>
                  <a:schemeClr val="tx1"/>
                </a:solidFill>
                <a:sym typeface="Arimo" panose="020B060402020202020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020810" y="4709795"/>
            <a:ext cx="1771650" cy="1868170"/>
            <a:chOff x="14284" y="7296"/>
            <a:chExt cx="2591" cy="287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rcRect l="68301" r="234"/>
            <a:stretch>
              <a:fillRect/>
            </a:stretch>
          </p:blipFill>
          <p:spPr>
            <a:xfrm>
              <a:off x="15117" y="7296"/>
              <a:ext cx="1759" cy="287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r="85107"/>
            <a:stretch>
              <a:fillRect/>
            </a:stretch>
          </p:blipFill>
          <p:spPr>
            <a:xfrm>
              <a:off x="14284" y="7296"/>
              <a:ext cx="833" cy="2873"/>
            </a:xfrm>
            <a:prstGeom prst="rect">
              <a:avLst/>
            </a:prstGeom>
          </p:spPr>
        </p:pic>
      </p:grpSp>
      <p:sp>
        <p:nvSpPr>
          <p:cNvPr id="15" name="Freeform 3"/>
          <p:cNvSpPr/>
          <p:nvPr/>
        </p:nvSpPr>
        <p:spPr>
          <a:xfrm>
            <a:off x="8505190" y="4419600"/>
            <a:ext cx="2707640" cy="2203450"/>
          </a:xfrm>
          <a:custGeom>
            <a:avLst/>
            <a:gdLst/>
            <a:ahLst/>
            <a:cxnLst/>
            <a:rect l="l" t="t" r="r" b="b"/>
            <a:pathLst>
              <a:path w="23647400" h="12712700">
                <a:moveTo>
                  <a:pt x="12700" y="0"/>
                </a:moveTo>
                <a:lnTo>
                  <a:pt x="23634700" y="0"/>
                </a:lnTo>
                <a:cubicBezTo>
                  <a:pt x="23641686" y="0"/>
                  <a:pt x="23647400" y="5715"/>
                  <a:pt x="23647400" y="12700"/>
                </a:cubicBezTo>
                <a:lnTo>
                  <a:pt x="23647400" y="12700000"/>
                </a:lnTo>
                <a:cubicBezTo>
                  <a:pt x="23647400" y="12706985"/>
                  <a:pt x="23641686" y="12712700"/>
                  <a:pt x="23634700" y="12712700"/>
                </a:cubicBezTo>
                <a:lnTo>
                  <a:pt x="12700" y="12712700"/>
                </a:lnTo>
                <a:cubicBezTo>
                  <a:pt x="5715" y="12712700"/>
                  <a:pt x="0" y="12706985"/>
                  <a:pt x="0" y="12700000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2700000"/>
                </a:lnTo>
                <a:lnTo>
                  <a:pt x="12700" y="12700000"/>
                </a:lnTo>
                <a:lnTo>
                  <a:pt x="12700" y="12687300"/>
                </a:lnTo>
                <a:lnTo>
                  <a:pt x="23634700" y="12687300"/>
                </a:lnTo>
                <a:lnTo>
                  <a:pt x="23634700" y="12700000"/>
                </a:lnTo>
                <a:lnTo>
                  <a:pt x="23622000" y="12700000"/>
                </a:lnTo>
                <a:lnTo>
                  <a:pt x="23622000" y="12700"/>
                </a:lnTo>
                <a:lnTo>
                  <a:pt x="23634700" y="12700"/>
                </a:lnTo>
                <a:lnTo>
                  <a:pt x="23634700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185596"/>
          </a:solidFill>
        </p:spPr>
      </p:sp>
      <p:sp>
        <p:nvSpPr>
          <p:cNvPr id="16" name="文本框 15"/>
          <p:cNvSpPr txBox="1"/>
          <p:nvPr/>
        </p:nvSpPr>
        <p:spPr>
          <a:xfrm>
            <a:off x="8326120" y="4308475"/>
            <a:ext cx="18884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神经场景流先验</a:t>
            </a:r>
            <a:endParaRPr lang="zh-CN" altLang="en-US" sz="1600">
              <a:solidFill>
                <a:schemeClr val="tx1"/>
              </a:solidFill>
              <a:sym typeface="Arimo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72595" y="6933565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509375" y="6780530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685" y="772795"/>
            <a:ext cx="1629410" cy="1242060"/>
          </a:xfrm>
          <a:prstGeom prst="rect">
            <a:avLst/>
          </a:prstGeom>
        </p:spPr>
      </p:pic>
      <p:sp>
        <p:nvSpPr>
          <p:cNvPr id="20" name="Freeform 3"/>
          <p:cNvSpPr/>
          <p:nvPr/>
        </p:nvSpPr>
        <p:spPr>
          <a:xfrm>
            <a:off x="8505190" y="391795"/>
            <a:ext cx="2707640" cy="1698625"/>
          </a:xfrm>
          <a:custGeom>
            <a:avLst/>
            <a:gdLst/>
            <a:ahLst/>
            <a:cxnLst/>
            <a:rect l="l" t="t" r="r" b="b"/>
            <a:pathLst>
              <a:path w="23647400" h="12712700">
                <a:moveTo>
                  <a:pt x="12700" y="0"/>
                </a:moveTo>
                <a:lnTo>
                  <a:pt x="23634700" y="0"/>
                </a:lnTo>
                <a:cubicBezTo>
                  <a:pt x="23641686" y="0"/>
                  <a:pt x="23647400" y="5715"/>
                  <a:pt x="23647400" y="12700"/>
                </a:cubicBezTo>
                <a:lnTo>
                  <a:pt x="23647400" y="12700000"/>
                </a:lnTo>
                <a:cubicBezTo>
                  <a:pt x="23647400" y="12706985"/>
                  <a:pt x="23641686" y="12712700"/>
                  <a:pt x="23634700" y="12712700"/>
                </a:cubicBezTo>
                <a:lnTo>
                  <a:pt x="12700" y="12712700"/>
                </a:lnTo>
                <a:cubicBezTo>
                  <a:pt x="5715" y="12712700"/>
                  <a:pt x="0" y="12706985"/>
                  <a:pt x="0" y="12700000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2700000"/>
                </a:lnTo>
                <a:lnTo>
                  <a:pt x="12700" y="12700000"/>
                </a:lnTo>
                <a:lnTo>
                  <a:pt x="12700" y="12687300"/>
                </a:lnTo>
                <a:lnTo>
                  <a:pt x="23634700" y="12687300"/>
                </a:lnTo>
                <a:lnTo>
                  <a:pt x="23634700" y="12700000"/>
                </a:lnTo>
                <a:lnTo>
                  <a:pt x="23622000" y="12700000"/>
                </a:lnTo>
                <a:lnTo>
                  <a:pt x="23622000" y="12700"/>
                </a:lnTo>
                <a:lnTo>
                  <a:pt x="23634700" y="12700"/>
                </a:lnTo>
                <a:lnTo>
                  <a:pt x="23634700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185596"/>
          </a:solidFill>
        </p:spPr>
      </p:sp>
      <p:sp>
        <p:nvSpPr>
          <p:cNvPr id="21" name="文本框 20"/>
          <p:cNvSpPr txBox="1"/>
          <p:nvPr/>
        </p:nvSpPr>
        <p:spPr>
          <a:xfrm>
            <a:off x="8326120" y="312420"/>
            <a:ext cx="1888490" cy="373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26695" lvl="1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ym typeface="Arimo" panose="020B0604020202020204"/>
              </a:rPr>
              <a:t>经典</a:t>
            </a:r>
            <a:r>
              <a:rPr lang="en-US" altLang="zh-CN" sz="1600">
                <a:sym typeface="Arimo" panose="020B0604020202020204"/>
              </a:rPr>
              <a:t> ICP </a:t>
            </a:r>
            <a:endParaRPr lang="zh-CN" altLang="en-US" sz="1600">
              <a:solidFill>
                <a:schemeClr val="tx1"/>
              </a:solidFill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研究原理与方法——整体框架</a:t>
            </a:r>
            <a:endParaRPr 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7425" y="716915"/>
            <a:ext cx="9064625" cy="58058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核心模块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70441" y="3393916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mbria" panose="02040503050406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5310" y="1043940"/>
            <a:ext cx="86455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/>
              <a:t>算法流程：递归式神经金字塔优化</a:t>
            </a:r>
            <a:r>
              <a:rPr lang="en-US" altLang="zh-CN" sz="1600"/>
              <a:t> 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en-US" altLang="zh-CN" sz="1600" b="1"/>
              <a:t>1.</a:t>
            </a:r>
            <a:r>
              <a:rPr lang="zh-CN" altLang="en-US" sz="1600" b="1"/>
              <a:t>整体策略：自顶向下的级联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>
                <a:sym typeface="+mn-ea"/>
              </a:rPr>
              <a:t>输入流：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>
                <a:sym typeface="+mn-ea"/>
              </a:rPr>
              <a:t>初始状态：</a:t>
            </a:r>
            <a:r>
              <a:rPr lang="en-US" altLang="zh-CN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即为原始源点云坐标</a:t>
            </a:r>
            <a:r>
              <a:rPr lang="en-US" altLang="zh-CN" sz="1600">
                <a:sym typeface="+mn-ea"/>
              </a:rPr>
              <a:t>S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>
                <a:sym typeface="+mn-ea"/>
              </a:rPr>
              <a:t>第</a:t>
            </a:r>
            <a:r>
              <a:rPr lang="en-US" altLang="zh-CN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层的输入</a:t>
            </a:r>
            <a:r>
              <a:rPr lang="en-US" altLang="zh-CN" sz="1600">
                <a:sym typeface="+mn-ea"/>
              </a:rPr>
              <a:t>        </a:t>
            </a:r>
            <a:r>
              <a:rPr lang="zh-CN" altLang="en-US" sz="1600">
                <a:sym typeface="+mn-ea"/>
              </a:rPr>
              <a:t>是上一层级输出的已变形坐标。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/>
              <a:t>●</a:t>
            </a:r>
            <a:r>
              <a:rPr lang="zh-CN" altLang="en-US" sz="1600"/>
              <a:t>优化逻辑：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>
                <a:sym typeface="+mn-ea"/>
              </a:rPr>
              <a:t>每一层</a:t>
            </a:r>
            <a:r>
              <a:rPr lang="en-US" altLang="zh-CN" sz="1600">
                <a:sym typeface="+mn-ea"/>
              </a:rPr>
              <a:t> MLP </a:t>
            </a:r>
            <a:r>
              <a:rPr lang="zh-CN" altLang="en-US" sz="1600">
                <a:sym typeface="+mn-ea"/>
              </a:rPr>
              <a:t>单独优化收敛后，固定参数，再进入下一层。</a:t>
            </a:r>
            <a:endParaRPr lang="zh-CN" altLang="en-US" sz="16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>
                <a:sym typeface="+mn-ea"/>
              </a:rPr>
              <a:t>配准过程被建模为从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粗糙全局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到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精细局部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的级联递归过程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/>
          </a:p>
          <a:p>
            <a:pPr>
              <a:lnSpc>
                <a:spcPct val="150000"/>
              </a:lnSpc>
            </a:pPr>
            <a:endParaRPr lang="zh-CN" altLang="en-US" sz="1600"/>
          </a:p>
          <a:p>
            <a:pPr>
              <a:lnSpc>
                <a:spcPct val="150000"/>
              </a:lnSpc>
            </a:pPr>
            <a:endParaRPr lang="zh-CN" altLang="en-US" sz="1600"/>
          </a:p>
        </p:txBody>
      </p:sp>
      <p:pic>
        <p:nvPicPr>
          <p:cNvPr id="47" name="图片 46"/>
          <p:cNvPicPr/>
          <p:nvPr/>
        </p:nvPicPr>
        <p:blipFill>
          <a:blip r:embed="rId1"/>
          <a:srcRect t="23554" r="-33333" b="22144"/>
          <a:stretch>
            <a:fillRect/>
          </a:stretch>
        </p:blipFill>
        <p:spPr>
          <a:xfrm>
            <a:off x="1033145" y="2665095"/>
            <a:ext cx="154940" cy="244475"/>
          </a:xfrm>
          <a:prstGeom prst="rect">
            <a:avLst/>
          </a:prstGeom>
        </p:spPr>
      </p:pic>
      <p:pic>
        <p:nvPicPr>
          <p:cNvPr id="49" name="图片 48"/>
          <p:cNvPicPr/>
          <p:nvPr/>
        </p:nvPicPr>
        <p:blipFill>
          <a:blip r:embed="rId2"/>
          <a:srcRect l="-19262" t="31858"/>
          <a:stretch>
            <a:fillRect/>
          </a:stretch>
        </p:blipFill>
        <p:spPr>
          <a:xfrm>
            <a:off x="2037080" y="2637790"/>
            <a:ext cx="369570" cy="244475"/>
          </a:xfrm>
          <a:prstGeom prst="rect">
            <a:avLst/>
          </a:prstGeom>
        </p:spPr>
      </p:pic>
      <p:pic>
        <p:nvPicPr>
          <p:cNvPr id="52" name="图片 51"/>
          <p:cNvPicPr/>
          <p:nvPr/>
        </p:nvPicPr>
        <p:blipFill>
          <a:blip r:embed="rId3"/>
          <a:srcRect l="-39643" t="31293"/>
          <a:stretch>
            <a:fillRect/>
          </a:stretch>
        </p:blipFill>
        <p:spPr>
          <a:xfrm>
            <a:off x="1713230" y="2242820"/>
            <a:ext cx="248285" cy="25654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647065" y="3999230"/>
            <a:ext cx="9156700" cy="2477135"/>
          </a:xfrm>
          <a:prstGeom prst="rect">
            <a:avLst/>
          </a:prstGeom>
        </p:spPr>
        <p:txBody>
          <a:bodyPr>
            <a:noAutofit/>
          </a:bodyPr>
          <a:p>
            <a:pPr algn="l" defTabSz="914400">
              <a:lnSpc>
                <a:spcPct val="150000"/>
              </a:lnSpc>
              <a:buClrTx/>
              <a:buSzTx/>
              <a:buFont typeface="Times New Roman" panose="02020603050405020304"/>
              <a:buAutoNum type="arabicPeriod" startAt="2"/>
            </a:pPr>
            <a:r>
              <a:rPr lang="zh-CN" altLang="en-US" sz="1600" b="1"/>
              <a:t>详细</a:t>
            </a:r>
            <a:r>
              <a:rPr lang="en-US" altLang="zh-CN" sz="1600" b="1"/>
              <a:t>步骤 I：频率编码</a:t>
            </a:r>
            <a:endParaRPr lang="en-US" altLang="zh-CN" sz="1600" b="1"/>
          </a:p>
          <a:p>
            <a:pPr indent="0" algn="l" defTabSz="914400">
              <a:lnSpc>
                <a:spcPct val="150000"/>
              </a:lnSpc>
              <a:buClrTx/>
              <a:buSzTx/>
              <a:buFont typeface="Times New Roman" panose="02020603050405020304"/>
              <a:buNone/>
            </a:pPr>
            <a:r>
              <a:rPr lang="en-US" altLang="zh-CN" sz="1600"/>
              <a:t>●核心组件：正弦位置编码器</a:t>
            </a:r>
            <a:r>
              <a:rPr lang="en-US" altLang="zh-CN" sz="1600">
                <a:latin typeface="Cambria" panose="02040503050406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altLang="en-US" sz="1600">
                <a:sym typeface="+mn-ea"/>
              </a:rPr>
              <a:t>●数学操作：</a:t>
            </a:r>
            <a:endParaRPr lang="zh-CN" altLang="en-US" sz="1600"/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altLang="en-US" sz="1600">
                <a:sym typeface="+mn-ea"/>
              </a:rPr>
              <a:t>○将低维坐标映射至当前层级特定的频率空间，实现多尺度感知：</a:t>
            </a:r>
            <a:endParaRPr lang="zh-CN" altLang="en-US" sz="1600">
              <a:sym typeface="+mn-ea"/>
            </a:endParaRPr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altLang="en-US" sz="1600">
                <a:sym typeface="+mn-ea"/>
              </a:rPr>
              <a:t>●物理意义：</a:t>
            </a:r>
            <a:endParaRPr lang="zh-CN" altLang="en-US" sz="1600"/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altLang="en-US" sz="1600">
                <a:sym typeface="+mn-ea"/>
              </a:rPr>
              <a:t>○          控制了当前层的频谱带宽</a:t>
            </a:r>
            <a:endParaRPr lang="zh-CN" altLang="en-US" sz="1600">
              <a:sym typeface="+mn-ea"/>
            </a:endParaRPr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altLang="en-US" sz="1600">
                <a:sym typeface="+mn-ea"/>
              </a:rPr>
              <a:t>○随着   </a:t>
            </a:r>
            <a:r>
              <a:rPr lang="zh-CN" altLang="en-US" sz="1600">
                <a:sym typeface="+mn-ea"/>
              </a:rPr>
              <a:t>增加，编码器逐步解锁更高频的几何细节，解决 MLP 的频谱偏差问题。</a:t>
            </a:r>
            <a:endParaRPr lang="zh-CN" altLang="en-US" sz="1600"/>
          </a:p>
          <a:p>
            <a:pPr algn="l" defTabSz="914400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</p:txBody>
      </p:sp>
      <p:pic>
        <p:nvPicPr>
          <p:cNvPr id="56" name="图片 55"/>
          <p:cNvPicPr/>
          <p:nvPr/>
        </p:nvPicPr>
        <p:blipFill>
          <a:blip r:embed="rId4"/>
          <a:stretch>
            <a:fillRect/>
          </a:stretch>
        </p:blipFill>
        <p:spPr>
          <a:xfrm>
            <a:off x="3361690" y="4382135"/>
            <a:ext cx="249555" cy="369570"/>
          </a:xfrm>
          <a:prstGeom prst="rect">
            <a:avLst/>
          </a:prstGeom>
        </p:spPr>
      </p:pic>
      <p:pic>
        <p:nvPicPr>
          <p:cNvPr id="58" name="图片 57"/>
          <p:cNvPicPr/>
          <p:nvPr/>
        </p:nvPicPr>
        <p:blipFill>
          <a:blip r:embed="rId5"/>
          <a:stretch>
            <a:fillRect/>
          </a:stretch>
        </p:blipFill>
        <p:spPr>
          <a:xfrm>
            <a:off x="6669405" y="5109845"/>
            <a:ext cx="3404870" cy="379730"/>
          </a:xfrm>
          <a:prstGeom prst="rect">
            <a:avLst/>
          </a:prstGeom>
        </p:spPr>
      </p:pic>
      <p:pic>
        <p:nvPicPr>
          <p:cNvPr id="66" name="图片 65"/>
          <p:cNvPicPr/>
          <p:nvPr/>
        </p:nvPicPr>
        <p:blipFill>
          <a:blip r:embed="rId6"/>
          <a:stretch>
            <a:fillRect/>
          </a:stretch>
        </p:blipFill>
        <p:spPr>
          <a:xfrm>
            <a:off x="942975" y="5887720"/>
            <a:ext cx="408305" cy="314325"/>
          </a:xfrm>
          <a:prstGeom prst="rect">
            <a:avLst/>
          </a:prstGeom>
        </p:spPr>
      </p:pic>
      <p:pic>
        <p:nvPicPr>
          <p:cNvPr id="68" name="图片 67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400" y="6292850"/>
            <a:ext cx="118110" cy="35179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7"/>
          <a:srcRect l="-231" t="12458" r="70487" b="10937"/>
          <a:stretch>
            <a:fillRect/>
          </a:stretch>
        </p:blipFill>
        <p:spPr>
          <a:xfrm>
            <a:off x="9220835" y="1263015"/>
            <a:ext cx="2211070" cy="3647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51930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51930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531933" y="30816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核心模块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70441" y="3393916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mbria" panose="02040503050406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5310" y="1043940"/>
            <a:ext cx="100831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/>
              <a:t>3.</a:t>
            </a:r>
            <a:r>
              <a:rPr lang="zh-CN" altLang="en-US" sz="1600" b="1"/>
              <a:t>详细步骤</a:t>
            </a:r>
            <a:r>
              <a:rPr lang="en-US" altLang="zh-CN" sz="1600" b="1"/>
              <a:t> II</a:t>
            </a:r>
            <a:r>
              <a:rPr lang="zh-CN" altLang="en-US" sz="1600" b="1"/>
              <a:t>：增量预测</a:t>
            </a:r>
            <a:endParaRPr lang="zh-CN" altLang="en-US" sz="1600" b="1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/>
              <a:t>核心组件：形变预测网络</a:t>
            </a:r>
            <a:r>
              <a:rPr lang="en-US" altLang="zh-CN" sz="1600"/>
              <a:t>        (Small MLP</a:t>
            </a:r>
            <a:r>
              <a:rPr lang="zh-CN" altLang="en-US" sz="1600"/>
              <a:t>：</a:t>
            </a:r>
            <a:r>
              <a:rPr lang="en-US" altLang="zh-CN" sz="1600"/>
              <a:t>[FC 128] → [FC 128] </a:t>
            </a:r>
            <a:r>
              <a:rPr lang="en-US" altLang="zh-CN" sz="1600">
                <a:sym typeface="+mn-ea"/>
              </a:rPr>
              <a:t>→ </a:t>
            </a:r>
            <a:r>
              <a:rPr lang="en-US" altLang="zh-CN" sz="1600"/>
              <a:t>[FC 128]</a:t>
            </a:r>
            <a:r>
              <a:rPr lang="en-US" altLang="zh-CN" sz="1600"/>
              <a:t>)</a:t>
            </a:r>
            <a:r>
              <a:rPr lang="zh-CN" altLang="en-US" sz="1600"/>
              <a:t>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/>
              <a:t>数学操作：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/>
              <a:t>处理编码特征</a:t>
            </a:r>
            <a:r>
              <a:rPr lang="en-US" altLang="zh-CN" sz="1600"/>
              <a:t>     </a:t>
            </a:r>
            <a:r>
              <a:rPr lang="zh-CN" altLang="en-US" sz="1600"/>
              <a:t>，输出关键预测量元组</a:t>
            </a:r>
            <a:r>
              <a:rPr lang="en-US" altLang="zh-CN" sz="1600"/>
              <a:t>            </a:t>
            </a:r>
            <a:r>
              <a:rPr lang="zh-CN" altLang="en-US" sz="1600"/>
              <a:t>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/>
              <a:t>预测量解析：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/>
              <a:t>变换参数</a:t>
            </a:r>
            <a:r>
              <a:rPr lang="en-US" altLang="zh-CN" sz="1600"/>
              <a:t>      </a:t>
            </a:r>
            <a:r>
              <a:rPr lang="zh-CN" altLang="en-US" sz="1600"/>
              <a:t>：定义当前点的局部刚性运动（旋转</a:t>
            </a:r>
            <a:r>
              <a:rPr lang="en-US" altLang="zh-CN" sz="1600"/>
              <a:t>     + </a:t>
            </a:r>
            <a:r>
              <a:rPr lang="zh-CN" altLang="en-US" sz="1600"/>
              <a:t>平移</a:t>
            </a:r>
            <a:r>
              <a:rPr lang="en-US" altLang="zh-CN" sz="1600"/>
              <a:t>    </a:t>
            </a:r>
            <a:r>
              <a:rPr lang="zh-CN" altLang="en-US" sz="1600"/>
              <a:t>）。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/>
              <a:t>变形置信度</a:t>
            </a:r>
            <a:r>
              <a:rPr lang="en-US" altLang="zh-CN" sz="1600"/>
              <a:t>     </a:t>
            </a:r>
            <a:r>
              <a:rPr lang="zh-CN" altLang="en-US" sz="1600"/>
              <a:t>：由</a:t>
            </a:r>
            <a:r>
              <a:rPr lang="en-US" altLang="zh-CN" sz="1600"/>
              <a:t> Sigmoid </a:t>
            </a:r>
            <a:r>
              <a:rPr lang="zh-CN" altLang="en-US" sz="1600"/>
              <a:t>激活的标量</a:t>
            </a:r>
            <a:r>
              <a:rPr lang="en-US" altLang="zh-CN" sz="1600"/>
              <a:t> (           )</a:t>
            </a:r>
            <a:r>
              <a:rPr lang="zh-CN" altLang="en-US" sz="1600"/>
              <a:t>，作为自适应形变门控。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zh-CN" sz="1600" b="1"/>
              <a:t>4.</a:t>
            </a:r>
            <a:r>
              <a:rPr lang="zh-CN" altLang="en-US" sz="1600" b="1"/>
              <a:t>详细步骤</a:t>
            </a:r>
            <a:r>
              <a:rPr lang="en-US" altLang="zh-CN" sz="1600" b="1"/>
              <a:t> III</a:t>
            </a:r>
            <a:r>
              <a:rPr lang="zh-CN" altLang="en-US" sz="1600" b="1"/>
              <a:t>：坐标更新</a:t>
            </a:r>
            <a:endParaRPr lang="en-US" altLang="zh-CN" sz="1600" b="1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/>
              <a:t>数学操作：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/>
              <a:t>基于预测量执行残差更新：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●</a:t>
            </a:r>
            <a:r>
              <a:rPr lang="zh-CN" altLang="en-US" sz="1600"/>
              <a:t>机制解读：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      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/>
              <a:t>Warp Operator</a:t>
            </a:r>
            <a:r>
              <a:rPr lang="zh-CN" altLang="en-US" sz="1600"/>
              <a:t>）：将李代数参数</a:t>
            </a:r>
            <a:r>
              <a:rPr lang="en-US" altLang="zh-CN" sz="1600"/>
              <a:t>    </a:t>
            </a:r>
            <a:r>
              <a:rPr lang="zh-CN" altLang="en-US" sz="1600"/>
              <a:t>转换为</a:t>
            </a:r>
            <a:r>
              <a:rPr lang="en-US" altLang="zh-CN" sz="1600"/>
              <a:t> SE(3) </a:t>
            </a:r>
            <a:r>
              <a:rPr lang="zh-CN" altLang="en-US" sz="1600"/>
              <a:t>变换并作用于坐标（保证几何刚性）。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     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/>
              <a:t>Soft Mask</a:t>
            </a:r>
            <a:r>
              <a:rPr lang="zh-CN" altLang="en-US" sz="1600"/>
              <a:t>）：</a:t>
            </a:r>
            <a:r>
              <a:rPr lang="en-US" altLang="zh-CN" sz="1600"/>
              <a:t>    </a:t>
            </a:r>
            <a:r>
              <a:rPr lang="zh-CN" altLang="en-US" sz="1600"/>
              <a:t>决定了是否采纳当前层的变换建议（</a:t>
            </a:r>
            <a:r>
              <a:rPr lang="en-US" altLang="zh-CN" sz="1600"/>
              <a:t>           </a:t>
            </a:r>
            <a:r>
              <a:rPr lang="zh-CN" altLang="en-US" sz="1600"/>
              <a:t>保持刚性，</a:t>
            </a:r>
            <a:r>
              <a:rPr lang="en-US" altLang="zh-CN" sz="1600"/>
              <a:t>          </a:t>
            </a:r>
            <a:r>
              <a:rPr lang="zh-CN" altLang="en-US" sz="1600"/>
              <a:t>应用形变）。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en-US" altLang="en-US" sz="1600">
                <a:sym typeface="+mn-ea"/>
              </a:rPr>
              <a:t>○</a:t>
            </a:r>
            <a:r>
              <a:rPr lang="zh-CN" altLang="en-US" sz="1600"/>
              <a:t>残差学习：网络仅需学习相对于上一层的</a:t>
            </a:r>
            <a:r>
              <a:rPr lang="en-US" altLang="zh-CN" sz="1600"/>
              <a:t>“</a:t>
            </a:r>
            <a:r>
              <a:rPr lang="zh-CN" altLang="en-US" sz="1600"/>
              <a:t>微小修正量</a:t>
            </a:r>
            <a:r>
              <a:rPr lang="en-US" altLang="zh-CN" sz="1600"/>
              <a:t>”</a:t>
            </a:r>
            <a:r>
              <a:rPr lang="zh-CN" altLang="en-US" sz="1600"/>
              <a:t>，而非绝对位置，显著降低了优化难度。</a:t>
            </a:r>
            <a:endParaRPr lang="zh-CN" altLang="en-US" sz="1600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/>
          <a:srcRect l="-231" t="12458" r="70487" b="10937"/>
          <a:stretch>
            <a:fillRect/>
          </a:stretch>
        </p:blipFill>
        <p:spPr>
          <a:xfrm>
            <a:off x="9220835" y="1263015"/>
            <a:ext cx="2211070" cy="364744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96260" y="1350645"/>
            <a:ext cx="287020" cy="47053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83435" y="2122805"/>
            <a:ext cx="170815" cy="38798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68165" y="2122805"/>
            <a:ext cx="593090" cy="38798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191125" y="2143760"/>
            <a:ext cx="1443990" cy="37274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1674495" y="2843530"/>
            <a:ext cx="191770" cy="43307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261610" y="2915920"/>
            <a:ext cx="158115" cy="45212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153785" y="2915920"/>
            <a:ext cx="103505" cy="46545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1859280" y="3248660"/>
            <a:ext cx="212725" cy="40322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4500880" y="3248660"/>
            <a:ext cx="588645" cy="360680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1"/>
          <a:srcRect b="26892"/>
          <a:stretch>
            <a:fillRect/>
          </a:stretch>
        </p:blipFill>
        <p:spPr>
          <a:xfrm>
            <a:off x="3328035" y="4347210"/>
            <a:ext cx="2442845" cy="49784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907415" y="5097780"/>
            <a:ext cx="280035" cy="481965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13"/>
          <a:stretch>
            <a:fillRect/>
          </a:stretch>
        </p:blipFill>
        <p:spPr>
          <a:xfrm>
            <a:off x="4347210" y="5055870"/>
            <a:ext cx="118110" cy="537845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14"/>
          <a:stretch>
            <a:fillRect/>
          </a:stretch>
        </p:blipFill>
        <p:spPr>
          <a:xfrm>
            <a:off x="949325" y="5430520"/>
            <a:ext cx="182880" cy="525780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2573655" y="5423535"/>
            <a:ext cx="182880" cy="525780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15"/>
          <a:srcRect l="-2584" t="28380"/>
          <a:stretch>
            <a:fillRect/>
          </a:stretch>
        </p:blipFill>
        <p:spPr>
          <a:xfrm>
            <a:off x="6055995" y="5516880"/>
            <a:ext cx="579755" cy="30607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16"/>
          <a:srcRect l="-5622" t="43006"/>
          <a:stretch>
            <a:fillRect/>
          </a:stretch>
        </p:blipFill>
        <p:spPr>
          <a:xfrm>
            <a:off x="7592060" y="5579745"/>
            <a:ext cx="620395" cy="2432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03200" y="262890"/>
            <a:ext cx="11823700" cy="6477000"/>
            <a:chOff x="0" y="0"/>
            <a:chExt cx="23647400" cy="127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7400" cy="12712700"/>
            </a:xfrm>
            <a:custGeom>
              <a:avLst/>
              <a:gdLst/>
              <a:ahLst/>
              <a:cxnLst/>
              <a:rect l="l" t="t" r="r" b="b"/>
              <a:pathLst>
                <a:path w="23647400" h="12712700">
                  <a:moveTo>
                    <a:pt x="12700" y="0"/>
                  </a:moveTo>
                  <a:lnTo>
                    <a:pt x="23634700" y="0"/>
                  </a:lnTo>
                  <a:cubicBezTo>
                    <a:pt x="23641686" y="0"/>
                    <a:pt x="23647400" y="5715"/>
                    <a:pt x="23647400" y="12700"/>
                  </a:cubicBezTo>
                  <a:lnTo>
                    <a:pt x="23647400" y="12700000"/>
                  </a:lnTo>
                  <a:cubicBezTo>
                    <a:pt x="23647400" y="12706985"/>
                    <a:pt x="23641686" y="12712700"/>
                    <a:pt x="23634700" y="12712700"/>
                  </a:cubicBezTo>
                  <a:lnTo>
                    <a:pt x="12700" y="12712700"/>
                  </a:lnTo>
                  <a:cubicBezTo>
                    <a:pt x="5715" y="12712700"/>
                    <a:pt x="0" y="12706985"/>
                    <a:pt x="0" y="127000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700000"/>
                  </a:lnTo>
                  <a:lnTo>
                    <a:pt x="12700" y="12700000"/>
                  </a:lnTo>
                  <a:lnTo>
                    <a:pt x="12700" y="12687300"/>
                  </a:lnTo>
                  <a:lnTo>
                    <a:pt x="23634700" y="12687300"/>
                  </a:lnTo>
                  <a:lnTo>
                    <a:pt x="23634700" y="12700000"/>
                  </a:lnTo>
                  <a:lnTo>
                    <a:pt x="23622000" y="12700000"/>
                  </a:lnTo>
                  <a:lnTo>
                    <a:pt x="23622000" y="12700"/>
                  </a:lnTo>
                  <a:lnTo>
                    <a:pt x="23634700" y="12700"/>
                  </a:lnTo>
                  <a:lnTo>
                    <a:pt x="23634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488591" y="469770"/>
            <a:ext cx="439698" cy="439698"/>
            <a:chOff x="0" y="0"/>
            <a:chExt cx="879396" cy="879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18559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799505" y="469771"/>
            <a:ext cx="439698" cy="439698"/>
            <a:chOff x="0" y="0"/>
            <a:chExt cx="879396" cy="879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348" cy="879348"/>
            </a:xfrm>
            <a:custGeom>
              <a:avLst/>
              <a:gdLst/>
              <a:ahLst/>
              <a:cxnLst/>
              <a:rect l="l" t="t" r="r" b="b"/>
              <a:pathLst>
                <a:path w="879348" h="879348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756285" y="0"/>
                  </a:lnTo>
                  <a:cubicBezTo>
                    <a:pt x="824230" y="0"/>
                    <a:pt x="879348" y="55118"/>
                    <a:pt x="879348" y="123063"/>
                  </a:cubicBezTo>
                  <a:lnTo>
                    <a:pt x="879348" y="756285"/>
                  </a:lnTo>
                  <a:cubicBezTo>
                    <a:pt x="879348" y="824230"/>
                    <a:pt x="824230" y="879348"/>
                    <a:pt x="756285" y="879348"/>
                  </a:cubicBezTo>
                  <a:lnTo>
                    <a:pt x="123063" y="879348"/>
                  </a:lnTo>
                  <a:cubicBezTo>
                    <a:pt x="55118" y="879348"/>
                    <a:pt x="0" y="824230"/>
                    <a:pt x="0" y="756285"/>
                  </a:cubicBezTo>
                  <a:close/>
                </a:path>
              </a:pathLst>
            </a:custGeom>
            <a:solidFill>
              <a:srgbClr val="DCB860"/>
            </a:solidFill>
          </p:spPr>
        </p:sp>
      </p:grpSp>
      <p:sp>
        <p:nvSpPr>
          <p:cNvPr id="139" name="TextBox 139"/>
          <p:cNvSpPr txBox="1"/>
          <p:nvPr/>
        </p:nvSpPr>
        <p:spPr>
          <a:xfrm>
            <a:off x="1498913" y="225615"/>
            <a:ext cx="603589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研究原理与方法——</a:t>
            </a:r>
            <a:r>
              <a:rPr lang="zh-CN" altLang="en-US" sz="3200">
                <a:solidFill>
                  <a:srgbClr val="18559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mo" panose="020B0604020202020204"/>
              </a:rPr>
              <a:t>优化模块</a:t>
            </a:r>
            <a:endParaRPr lang="zh-CN" altLang="en-US" sz="3200">
              <a:solidFill>
                <a:srgbClr val="18559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mo" panose="020B06040202020202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70441" y="3393916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mbria" panose="02040503050406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mbria" panose="02040503050406030204"/>
              <a:ea typeface="宋体" panose="02010600030101010101" pitchFamily="2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/>
          <a:srcRect l="-231" t="12458" r="70487" b="10937"/>
          <a:stretch>
            <a:fillRect/>
          </a:stretch>
        </p:blipFill>
        <p:spPr>
          <a:xfrm>
            <a:off x="9575165" y="2483485"/>
            <a:ext cx="2211070" cy="3647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027430"/>
            <a:ext cx="5239385" cy="33381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rcRect b="1197"/>
          <a:stretch>
            <a:fillRect/>
          </a:stretch>
        </p:blipFill>
        <p:spPr>
          <a:xfrm>
            <a:off x="537210" y="4406900"/>
            <a:ext cx="5320030" cy="22777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162040" y="2635250"/>
            <a:ext cx="3213100" cy="3328035"/>
            <a:chOff x="9688" y="1768"/>
            <a:chExt cx="5060" cy="5241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8" y="1769"/>
              <a:ext cx="5061" cy="5241"/>
            </a:xfrm>
            <a:prstGeom prst="rect">
              <a:avLst/>
            </a:prstGeom>
          </p:spPr>
        </p:pic>
        <p:sp>
          <p:nvSpPr>
            <p:cNvPr id="16" name="Freeform 16"/>
            <p:cNvSpPr/>
            <p:nvPr/>
          </p:nvSpPr>
          <p:spPr>
            <a:xfrm>
              <a:off x="9688" y="1768"/>
              <a:ext cx="4896" cy="5241"/>
            </a:xfrm>
            <a:custGeom>
              <a:avLst/>
              <a:gdLst/>
              <a:ahLst/>
              <a:cxnLst/>
              <a:rect l="l" t="t" r="r" b="b"/>
              <a:pathLst>
                <a:path w="1955482" h="1289905">
                  <a:moveTo>
                    <a:pt x="0" y="0"/>
                  </a:moveTo>
                  <a:lnTo>
                    <a:pt x="1955482" y="0"/>
                  </a:lnTo>
                  <a:lnTo>
                    <a:pt x="1955482" y="1289905"/>
                  </a:lnTo>
                  <a:lnTo>
                    <a:pt x="0" y="1289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083BA"/>
              </a:solidFill>
              <a:prstDash val="solid"/>
              <a:miter/>
            </a:ln>
          </p:spPr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0" y="6559"/>
              <a:ext cx="1555" cy="270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6146800" y="1302385"/>
            <a:ext cx="3441065" cy="1332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计算源点到目标的平均最近邻距离，目标到源点的平均最近邻距离，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"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双向最近邻距离的平均值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，量化两点云的整体对齐误差</a:t>
            </a:r>
            <a:r>
              <a:rPr lang="zh-CN" altLang="en-US" sz="1400" b="1"/>
              <a:t>。</a:t>
            </a:r>
            <a:endParaRPr lang="zh-CN" altLang="en-US" sz="1400" b="1"/>
          </a:p>
        </p:txBody>
      </p:sp>
      <p:sp>
        <p:nvSpPr>
          <p:cNvPr id="10" name="Freeform 6"/>
          <p:cNvSpPr/>
          <p:nvPr/>
        </p:nvSpPr>
        <p:spPr>
          <a:xfrm rot="4860000">
            <a:off x="5712460" y="1424305"/>
            <a:ext cx="81915" cy="749935"/>
          </a:xfrm>
          <a:custGeom>
            <a:avLst/>
            <a:gdLst/>
            <a:ahLst/>
            <a:cxnLst/>
            <a:rect l="l" t="t" r="r" b="b"/>
            <a:pathLst>
              <a:path w="184074" h="1280985">
                <a:moveTo>
                  <a:pt x="0" y="0"/>
                </a:moveTo>
                <a:lnTo>
                  <a:pt x="184074" y="0"/>
                </a:lnTo>
                <a:lnTo>
                  <a:pt x="184074" y="1280985"/>
                </a:lnTo>
                <a:lnTo>
                  <a:pt x="0" y="1280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427.2,&quot;left&quot;:466.75,&quot;top&quot;:101.8,&quot;width&quot;:464.15}"/>
</p:tagLst>
</file>

<file path=ppt/tags/tag101.xml><?xml version="1.0" encoding="utf-8"?>
<p:tagLst xmlns:p="http://schemas.openxmlformats.org/presentationml/2006/main">
  <p:tag name="KSO_WM_DIAGRAM_VIRTUALLY_FRAME" val="{&quot;height&quot;:427.2,&quot;left&quot;:466.75,&quot;top&quot;:101.8,&quot;width&quot;:464.15}"/>
</p:tagLst>
</file>

<file path=ppt/tags/tag102.xml><?xml version="1.0" encoding="utf-8"?>
<p:tagLst xmlns:p="http://schemas.openxmlformats.org/presentationml/2006/main">
  <p:tag name="KSO_WM_DIAGRAM_VIRTUALLY_FRAME" val="{&quot;height&quot;:712.8,&quot;left&quot;:80.3,&quot;top&quot;:13.05,&quot;width&quot;:1202.3}"/>
</p:tagLst>
</file>

<file path=ppt/tags/tag103.xml><?xml version="1.0" encoding="utf-8"?>
<p:tagLst xmlns:p="http://schemas.openxmlformats.org/presentationml/2006/main">
  <p:tag name="KSO_WM_DIAGRAM_VIRTUALLY_FRAME" val="{&quot;height&quot;:712.8,&quot;left&quot;:80.3,&quot;top&quot;:13.05,&quot;width&quot;:1202.3}"/>
</p:tagLst>
</file>

<file path=ppt/tags/tag104.xml><?xml version="1.0" encoding="utf-8"?>
<p:tagLst xmlns:p="http://schemas.openxmlformats.org/presentationml/2006/main">
  <p:tag name="KSO_WM_DIAGRAM_VIRTUALLY_FRAME" val="{&quot;height&quot;:712.8,&quot;left&quot;:80.3,&quot;top&quot;:13.05,&quot;width&quot;:1202.3}"/>
</p:tagLst>
</file>

<file path=ppt/tags/tag105.xml><?xml version="1.0" encoding="utf-8"?>
<p:tagLst xmlns:p="http://schemas.openxmlformats.org/presentationml/2006/main">
  <p:tag name="KSO_WM_DIAGRAM_VIRTUALLY_FRAME" val="{&quot;height&quot;:712.8,&quot;left&quot;:80.3,&quot;top&quot;:13.05,&quot;width&quot;:1202.3}"/>
</p:tagLst>
</file>

<file path=ppt/tags/tag106.xml><?xml version="1.0" encoding="utf-8"?>
<p:tagLst xmlns:p="http://schemas.openxmlformats.org/presentationml/2006/main">
  <p:tag name="KSO_WM_DIAGRAM_VIRTUALLY_FRAME" val="{&quot;height&quot;:378.05,&quot;left&quot;:34.55,&quot;top&quot;:105.55,&quot;width&quot;:626.6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4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5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6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7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8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69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1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2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3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4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5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6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7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8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79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1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2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3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4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5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6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7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8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89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1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2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3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4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5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6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7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8.xml><?xml version="1.0" encoding="utf-8"?>
<p:tagLst xmlns:p="http://schemas.openxmlformats.org/presentationml/2006/main">
  <p:tag name="KSO_WM_DIAGRAM_VIRTUALLY_FRAME" val="{&quot;height&quot;:616.9234748167682,&quot;left&quot;:131.837874015748,&quot;top&quot;:95.20164329346794,&quot;width&quot;:635.6496952892093}"/>
</p:tagLst>
</file>

<file path=ppt/tags/tag99.xml><?xml version="1.0" encoding="utf-8"?>
<p:tagLst xmlns:p="http://schemas.openxmlformats.org/presentationml/2006/main">
  <p:tag name="KSO_WM_DIAGRAM_VIRTUALLY_FRAME" val="{&quot;height&quot;:427.2,&quot;left&quot;:466.75,&quot;top&quot;:101.8,&quot;width&quot;:464.1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5526</Words>
  <Application>WPS 演示</Application>
  <PresentationFormat>宽屏</PresentationFormat>
  <Paragraphs>282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Arimo Bold</vt:lpstr>
      <vt:lpstr>Yu Gothic UI Semibold</vt:lpstr>
      <vt:lpstr>黑体</vt:lpstr>
      <vt:lpstr>Arimo</vt:lpstr>
      <vt:lpstr>Segoe Print</vt:lpstr>
      <vt:lpstr>Cambria</vt:lpstr>
      <vt:lpstr>Times New Roman</vt:lpstr>
      <vt:lpstr>思源黑体 1 Bold</vt:lpstr>
      <vt:lpstr>Arial</vt:lpstr>
      <vt:lpstr>WenQuanYi</vt:lpstr>
      <vt:lpstr>微软雅黑</vt:lpstr>
      <vt:lpstr>思源黑体 2</vt:lpstr>
      <vt:lpstr>思源黑体 1</vt:lpstr>
      <vt:lpstr>Arial Unicode MS</vt:lpstr>
      <vt:lpstr>Calibri</vt:lpstr>
      <vt:lpstr>WPS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彭思敏</cp:lastModifiedBy>
  <cp:revision>241</cp:revision>
  <dcterms:created xsi:type="dcterms:W3CDTF">2019-06-19T02:08:00Z</dcterms:created>
  <dcterms:modified xsi:type="dcterms:W3CDTF">2026-01-12T08:16:22Z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B7AB9870BDFB474F8980A175C7F361C4_11</vt:lpwstr>
  </property>
</Properties>
</file>